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M Sans Italics" panose="020B0604020202020204" charset="0"/>
      <p:regular r:id="rId22"/>
    </p:embeddedFont>
    <p:embeddedFont>
      <p:font typeface="Now Bold" panose="020B0604020202020204" charset="0"/>
      <p:regular r:id="rId23"/>
    </p:embeddedFont>
    <p:embeddedFont>
      <p:font typeface="Trebuchet MS" panose="020B0603020202020204" pitchFamily="34" charset="0"/>
      <p:regular r:id="rId24"/>
      <p:bold r:id="rId25"/>
      <p:italic r:id="rId26"/>
      <p:boldItalic r:id="rId27"/>
    </p:embeddedFont>
    <p:embeddedFont>
      <p:font typeface="Trebuchet MS Bold" panose="020B0604020202020204" charset="0"/>
      <p:regular r:id="rId28"/>
    </p:embeddedFont>
    <p:embeddedFont>
      <p:font typeface="Trebuchet MS Bold Italics" panose="020B0604020202020204" charset="0"/>
      <p:regular r:id="rId29"/>
    </p:embeddedFont>
    <p:embeddedFont>
      <p:font typeface="Trebuchet MS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8FFED4-9777-45B1-8420-12D2075DDDB2}" v="1" dt="2024-04-21T20:32:49.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29"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Parmentier" userId="604d697aba563e93" providerId="LiveId" clId="{F28FFED4-9777-45B1-8420-12D2075DDDB2}"/>
    <pc:docChg chg="custSel modSld sldOrd">
      <pc:chgData name="Lisa Parmentier" userId="604d697aba563e93" providerId="LiveId" clId="{F28FFED4-9777-45B1-8420-12D2075DDDB2}" dt="2024-04-22T07:49:19.729" v="4"/>
      <pc:docMkLst>
        <pc:docMk/>
      </pc:docMkLst>
      <pc:sldChg chg="addSp delSp modSp mod">
        <pc:chgData name="Lisa Parmentier" userId="604d697aba563e93" providerId="LiveId" clId="{F28FFED4-9777-45B1-8420-12D2075DDDB2}" dt="2024-04-21T20:32:55.626" v="2" actId="14100"/>
        <pc:sldMkLst>
          <pc:docMk/>
          <pc:sldMk cId="0" sldId="256"/>
        </pc:sldMkLst>
        <pc:spChg chg="del">
          <ac:chgData name="Lisa Parmentier" userId="604d697aba563e93" providerId="LiveId" clId="{F28FFED4-9777-45B1-8420-12D2075DDDB2}" dt="2024-04-21T20:32:52.075" v="1" actId="478"/>
          <ac:spMkLst>
            <pc:docMk/>
            <pc:sldMk cId="0" sldId="256"/>
            <ac:spMk id="10" creationId="{00000000-0000-0000-0000-000000000000}"/>
          </ac:spMkLst>
        </pc:spChg>
        <pc:picChg chg="add mod">
          <ac:chgData name="Lisa Parmentier" userId="604d697aba563e93" providerId="LiveId" clId="{F28FFED4-9777-45B1-8420-12D2075DDDB2}" dt="2024-04-21T20:32:55.626" v="2" actId="14100"/>
          <ac:picMkLst>
            <pc:docMk/>
            <pc:sldMk cId="0" sldId="256"/>
            <ac:picMk id="14" creationId="{E9A878AC-DE99-28F7-4E34-2E4F47596CD7}"/>
          </ac:picMkLst>
        </pc:picChg>
      </pc:sldChg>
      <pc:sldChg chg="ord">
        <pc:chgData name="Lisa Parmentier" userId="604d697aba563e93" providerId="LiveId" clId="{F28FFED4-9777-45B1-8420-12D2075DDDB2}" dt="2024-04-22T07:49:19.729" v="4"/>
        <pc:sldMkLst>
          <pc:docMk/>
          <pc:sldMk cId="0" sldId="2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5B727E-8A6B-4F96-9DC9-EDDDA2C52715}" type="datetimeFigureOut">
              <a:rPr lang="fr-FR" smtClean="0"/>
              <a:t>22/04/2024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083E03-D5AB-45AB-B08E-E2987AA7C436}" type="slidenum">
              <a:rPr lang="fr-FR" smtClean="0"/>
              <a:t>‹N°›</a:t>
            </a:fld>
            <a:endParaRPr lang="fr-FR"/>
          </a:p>
        </p:txBody>
      </p:sp>
    </p:spTree>
    <p:extLst>
      <p:ext uri="{BB962C8B-B14F-4D97-AF65-F5344CB8AC3E}">
        <p14:creationId xmlns:p14="http://schemas.microsoft.com/office/powerpoint/2010/main" val="3986159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C447F4-C234-49E9-8A32-467451CEF44F}"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207C4-F652-4103-B5BB-64E4A40B80CB}"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961DE-CC74-45A6-BDEE-4D41BD302663}"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66BE7F-03B4-4DEA-8285-DA2C66A50903}"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28898D-A73D-4D3D-AFE0-1A06DDDBC18E}" type="datetime1">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476B2B-B56B-4713-A820-5D7875F6E3A9}"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FF2A16-0FDC-4798-90FA-92B9EC2CEE09}" type="datetime1">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20D55C-794F-4253-907C-A51E03F1085B}" type="datetime1">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0E84CD-3AFD-448F-BCBE-B657D6A2A8AA}" type="datetime1">
              <a:rPr lang="en-US" smtClean="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19A7A-B8A0-4C0D-B175-C02838303568}"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102587-3E35-4DB7-AC84-E269CD8FAC34}" type="datetime1">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BA5D7-BBC9-40D2-B3CD-73EA8BE9D7B7}" type="datetime1">
              <a:rPr lang="en-US" smtClean="0"/>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20.sv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7.png"/><Relationship Id="rId9" Type="http://schemas.openxmlformats.org/officeDocument/2006/relationships/image" Target="../media/image25.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fr-FR"/>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txBody>
            <a:bodyPr/>
            <a:lstStyle/>
            <a:p>
              <a:endParaRPr lang="fr-FR"/>
            </a:p>
          </p:txBody>
        </p:sp>
      </p:grpSp>
      <p:sp>
        <p:nvSpPr>
          <p:cNvPr id="8" name="TextBox 8"/>
          <p:cNvSpPr txBox="1"/>
          <p:nvPr/>
        </p:nvSpPr>
        <p:spPr>
          <a:xfrm>
            <a:off x="228600" y="7490359"/>
            <a:ext cx="7913921" cy="2588779"/>
          </a:xfrm>
          <a:prstGeom prst="rect">
            <a:avLst/>
          </a:prstGeom>
        </p:spPr>
        <p:txBody>
          <a:bodyPr lIns="0" tIns="0" rIns="0" bIns="0" rtlCol="0" anchor="t">
            <a:spAutoFit/>
          </a:bodyPr>
          <a:lstStyle/>
          <a:p>
            <a:pPr>
              <a:lnSpc>
                <a:spcPts val="3727"/>
              </a:lnSpc>
            </a:pPr>
            <a:r>
              <a:rPr lang="en-US" sz="3030" dirty="0" err="1">
                <a:solidFill>
                  <a:srgbClr val="051D40"/>
                </a:solidFill>
                <a:latin typeface="Trebuchet MS Italics"/>
              </a:rPr>
              <a:t>Présente</a:t>
            </a:r>
            <a:r>
              <a:rPr lang="en-US" sz="3030" dirty="0">
                <a:solidFill>
                  <a:srgbClr val="051D40"/>
                </a:solidFill>
                <a:latin typeface="Trebuchet MS Italics"/>
              </a:rPr>
              <a:t> par : </a:t>
            </a:r>
          </a:p>
          <a:p>
            <a:pPr>
              <a:lnSpc>
                <a:spcPts val="2005"/>
              </a:lnSpc>
            </a:pPr>
            <a:endParaRPr lang="en-US" sz="3030" dirty="0">
              <a:solidFill>
                <a:srgbClr val="051D40"/>
              </a:solidFill>
              <a:latin typeface="Trebuchet MS Italics"/>
            </a:endParaRPr>
          </a:p>
          <a:p>
            <a:pPr>
              <a:lnSpc>
                <a:spcPts val="3727"/>
              </a:lnSpc>
            </a:pPr>
            <a:r>
              <a:rPr lang="en-US" sz="3030" dirty="0">
                <a:solidFill>
                  <a:srgbClr val="051D40"/>
                </a:solidFill>
                <a:latin typeface="Trebuchet MS Bold Italics"/>
              </a:rPr>
              <a:t>EGNIFI Brice</a:t>
            </a:r>
          </a:p>
          <a:p>
            <a:pPr>
              <a:lnSpc>
                <a:spcPts val="3727"/>
              </a:lnSpc>
            </a:pPr>
            <a:r>
              <a:rPr lang="en-US" sz="3030" dirty="0">
                <a:solidFill>
                  <a:srgbClr val="051D40"/>
                </a:solidFill>
                <a:latin typeface="Trebuchet MS Bold Italics"/>
              </a:rPr>
              <a:t>PARMENTIER Lisa</a:t>
            </a:r>
          </a:p>
          <a:p>
            <a:pPr>
              <a:lnSpc>
                <a:spcPts val="3727"/>
              </a:lnSpc>
            </a:pPr>
            <a:r>
              <a:rPr lang="en-US" sz="3030" dirty="0">
                <a:solidFill>
                  <a:srgbClr val="051D40"/>
                </a:solidFill>
                <a:latin typeface="Trebuchet MS Bold Italics"/>
              </a:rPr>
              <a:t>TAMO Kevin</a:t>
            </a:r>
          </a:p>
          <a:p>
            <a:pPr marL="0" lvl="0" indent="0" algn="l">
              <a:lnSpc>
                <a:spcPts val="3727"/>
              </a:lnSpc>
              <a:spcBef>
                <a:spcPct val="0"/>
              </a:spcBef>
            </a:pPr>
            <a:r>
              <a:rPr lang="en-US" sz="3030" dirty="0">
                <a:solidFill>
                  <a:srgbClr val="051D40"/>
                </a:solidFill>
                <a:latin typeface="Trebuchet MS Bold Italics"/>
              </a:rPr>
              <a:t>SAEED </a:t>
            </a:r>
            <a:r>
              <a:rPr lang="en-US" sz="3030" dirty="0" err="1">
                <a:solidFill>
                  <a:srgbClr val="051D40"/>
                </a:solidFill>
                <a:latin typeface="Trebuchet MS Bold Italics"/>
              </a:rPr>
              <a:t>Sahir</a:t>
            </a:r>
            <a:endParaRPr lang="en-US" sz="3030" dirty="0">
              <a:solidFill>
                <a:srgbClr val="051D40"/>
              </a:solidFill>
              <a:latin typeface="Trebuchet MS Bold Italics"/>
            </a:endParaRPr>
          </a:p>
        </p:txBody>
      </p:sp>
      <p:sp>
        <p:nvSpPr>
          <p:cNvPr id="9" name="TextBox 9"/>
          <p:cNvSpPr txBox="1"/>
          <p:nvPr/>
        </p:nvSpPr>
        <p:spPr>
          <a:xfrm>
            <a:off x="1609538" y="3631881"/>
            <a:ext cx="9599419" cy="1619250"/>
          </a:xfrm>
          <a:prstGeom prst="rect">
            <a:avLst/>
          </a:prstGeom>
        </p:spPr>
        <p:txBody>
          <a:bodyPr lIns="0" tIns="0" rIns="0" bIns="0" rtlCol="0" anchor="t">
            <a:spAutoFit/>
          </a:bodyPr>
          <a:lstStyle/>
          <a:p>
            <a:pPr>
              <a:lnSpc>
                <a:spcPts val="12728"/>
              </a:lnSpc>
            </a:pPr>
            <a:r>
              <a:rPr lang="en-US" sz="10606" dirty="0">
                <a:solidFill>
                  <a:srgbClr val="051D40"/>
                </a:solidFill>
                <a:latin typeface="Trebuchet MS Bold"/>
              </a:rPr>
              <a:t>CLINIC DIGITAL</a:t>
            </a:r>
          </a:p>
        </p:txBody>
      </p:sp>
      <p:sp>
        <p:nvSpPr>
          <p:cNvPr id="11" name="Freeform 11"/>
          <p:cNvSpPr/>
          <p:nvPr/>
        </p:nvSpPr>
        <p:spPr>
          <a:xfrm>
            <a:off x="3755966" y="8313533"/>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TextBox 12"/>
          <p:cNvSpPr txBox="1"/>
          <p:nvPr/>
        </p:nvSpPr>
        <p:spPr>
          <a:xfrm>
            <a:off x="3217292" y="5538927"/>
            <a:ext cx="6383910" cy="1228725"/>
          </a:xfrm>
          <a:prstGeom prst="rect">
            <a:avLst/>
          </a:prstGeom>
        </p:spPr>
        <p:txBody>
          <a:bodyPr lIns="0" tIns="0" rIns="0" bIns="0" rtlCol="0" anchor="t">
            <a:spAutoFit/>
          </a:bodyPr>
          <a:lstStyle/>
          <a:p>
            <a:pPr>
              <a:lnSpc>
                <a:spcPts val="9600"/>
              </a:lnSpc>
            </a:pPr>
            <a:r>
              <a:rPr lang="en-US" sz="8000" dirty="0">
                <a:solidFill>
                  <a:srgbClr val="56AEFF"/>
                </a:solidFill>
                <a:latin typeface="Trebuchet MS Bold"/>
              </a:rPr>
              <a:t>ERP MEDICAL</a:t>
            </a:r>
          </a:p>
        </p:txBody>
      </p:sp>
      <p:sp>
        <p:nvSpPr>
          <p:cNvPr id="13" name="Espace réservé du numéro de diapositive 12">
            <a:extLst>
              <a:ext uri="{FF2B5EF4-FFF2-40B4-BE49-F238E27FC236}">
                <a16:creationId xmlns:a16="http://schemas.microsoft.com/office/drawing/2014/main" id="{69737B52-0740-F898-2C24-6F1C6ED7BE4E}"/>
              </a:ext>
            </a:extLst>
          </p:cNvPr>
          <p:cNvSpPr>
            <a:spLocks noGrp="1"/>
          </p:cNvSpPr>
          <p:nvPr>
            <p:ph type="sldNum" sz="quarter" idx="12"/>
          </p:nvPr>
        </p:nvSpPr>
        <p:spPr>
          <a:xfrm>
            <a:off x="17769898" y="9739986"/>
            <a:ext cx="518102" cy="547014"/>
          </a:xfrm>
        </p:spPr>
        <p:txBody>
          <a:bodyPr/>
          <a:lstStyle/>
          <a:p>
            <a:fld id="{B6F15528-21DE-4FAA-801E-634DDDAF4B2B}" type="slidenum">
              <a:rPr lang="en-US" sz="2400" b="1" smtClean="0">
                <a:solidFill>
                  <a:schemeClr val="tx1"/>
                </a:solidFill>
                <a:latin typeface="Trebuchet MS" panose="020B0603020202020204" pitchFamily="34" charset="0"/>
              </a:rPr>
              <a:pPr/>
              <a:t>1</a:t>
            </a:fld>
            <a:endParaRPr lang="en-US" b="1" dirty="0">
              <a:solidFill>
                <a:schemeClr val="tx1"/>
              </a:solidFill>
              <a:latin typeface="Trebuchet MS" panose="020B0603020202020204" pitchFamily="34" charset="0"/>
            </a:endParaRPr>
          </a:p>
        </p:txBody>
      </p:sp>
      <p:pic>
        <p:nvPicPr>
          <p:cNvPr id="14" name="Image 13">
            <a:extLst>
              <a:ext uri="{FF2B5EF4-FFF2-40B4-BE49-F238E27FC236}">
                <a16:creationId xmlns:a16="http://schemas.microsoft.com/office/drawing/2014/main" id="{E9A878AC-DE99-28F7-4E34-2E4F47596CD7}"/>
              </a:ext>
            </a:extLst>
          </p:cNvPr>
          <p:cNvPicPr>
            <a:picLocks noChangeAspect="1"/>
          </p:cNvPicPr>
          <p:nvPr/>
        </p:nvPicPr>
        <p:blipFill>
          <a:blip r:embed="rId5"/>
          <a:stretch>
            <a:fillRect/>
          </a:stretch>
        </p:blipFill>
        <p:spPr>
          <a:xfrm>
            <a:off x="159131" y="61216"/>
            <a:ext cx="1060069" cy="152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077325" y="1910767"/>
            <a:ext cx="0" cy="7907020"/>
          </a:xfrm>
          <a:prstGeom prst="line">
            <a:avLst/>
          </a:prstGeom>
          <a:ln w="133350" cap="flat">
            <a:solidFill>
              <a:srgbClr val="000000"/>
            </a:solidFill>
            <a:prstDash val="solid"/>
            <a:headEnd type="none" w="sm" len="sm"/>
            <a:tailEnd type="none" w="sm" len="sm"/>
          </a:ln>
        </p:spPr>
        <p:txBody>
          <a:bodyPr/>
          <a:lstStyle/>
          <a:p>
            <a:endParaRPr lang="fr-FR"/>
          </a:p>
        </p:txBody>
      </p:sp>
      <p:sp>
        <p:nvSpPr>
          <p:cNvPr id="3" name="AutoShape 3"/>
          <p:cNvSpPr/>
          <p:nvPr/>
        </p:nvSpPr>
        <p:spPr>
          <a:xfrm flipV="1">
            <a:off x="13242922" y="3061024"/>
            <a:ext cx="0" cy="1428544"/>
          </a:xfrm>
          <a:prstGeom prst="line">
            <a:avLst/>
          </a:prstGeom>
          <a:ln w="38100" cap="flat">
            <a:solidFill>
              <a:srgbClr val="000000"/>
            </a:solidFill>
            <a:prstDash val="sysDash"/>
            <a:headEnd type="none" w="sm" len="sm"/>
            <a:tailEnd type="none" w="sm" len="sm"/>
          </a:ln>
        </p:spPr>
        <p:txBody>
          <a:bodyPr/>
          <a:lstStyle/>
          <a:p>
            <a:endParaRPr lang="fr-FR"/>
          </a:p>
        </p:txBody>
      </p:sp>
      <p:sp>
        <p:nvSpPr>
          <p:cNvPr id="4" name="AutoShape 4"/>
          <p:cNvSpPr/>
          <p:nvPr/>
        </p:nvSpPr>
        <p:spPr>
          <a:xfrm flipH="1" flipV="1">
            <a:off x="13242922" y="5514554"/>
            <a:ext cx="0" cy="1734730"/>
          </a:xfrm>
          <a:prstGeom prst="line">
            <a:avLst/>
          </a:prstGeom>
          <a:ln w="38100" cap="flat">
            <a:solidFill>
              <a:srgbClr val="000000"/>
            </a:solidFill>
            <a:prstDash val="sysDash"/>
            <a:headEnd type="none" w="sm" len="sm"/>
            <a:tailEnd type="none" w="sm" len="sm"/>
          </a:ln>
        </p:spPr>
        <p:txBody>
          <a:bodyPr/>
          <a:lstStyle/>
          <a:p>
            <a:endParaRPr lang="fr-FR"/>
          </a:p>
        </p:txBody>
      </p:sp>
      <p:sp>
        <p:nvSpPr>
          <p:cNvPr id="5" name="AutoShape 5"/>
          <p:cNvSpPr/>
          <p:nvPr/>
        </p:nvSpPr>
        <p:spPr>
          <a:xfrm flipV="1">
            <a:off x="13261972" y="8137163"/>
            <a:ext cx="0" cy="1428544"/>
          </a:xfrm>
          <a:prstGeom prst="line">
            <a:avLst/>
          </a:prstGeom>
          <a:ln w="38100" cap="flat">
            <a:solidFill>
              <a:srgbClr val="000000"/>
            </a:solidFill>
            <a:prstDash val="sysDash"/>
            <a:headEnd type="none" w="sm" len="sm"/>
            <a:tailEnd type="none" w="sm" len="sm"/>
          </a:ln>
        </p:spPr>
        <p:txBody>
          <a:bodyPr/>
          <a:lstStyle/>
          <a:p>
            <a:endParaRPr lang="fr-FR"/>
          </a:p>
        </p:txBody>
      </p:sp>
      <p:sp>
        <p:nvSpPr>
          <p:cNvPr id="6" name="AutoShape 6"/>
          <p:cNvSpPr/>
          <p:nvPr/>
        </p:nvSpPr>
        <p:spPr>
          <a:xfrm flipV="1">
            <a:off x="3469649" y="3061024"/>
            <a:ext cx="0" cy="1428544"/>
          </a:xfrm>
          <a:prstGeom prst="line">
            <a:avLst/>
          </a:prstGeom>
          <a:ln w="38100" cap="flat">
            <a:solidFill>
              <a:srgbClr val="000000"/>
            </a:solidFill>
            <a:prstDash val="sysDash"/>
            <a:headEnd type="none" w="sm" len="sm"/>
            <a:tailEnd type="none" w="sm" len="sm"/>
          </a:ln>
        </p:spPr>
        <p:txBody>
          <a:bodyPr/>
          <a:lstStyle/>
          <a:p>
            <a:endParaRPr lang="fr-FR"/>
          </a:p>
        </p:txBody>
      </p:sp>
      <p:sp>
        <p:nvSpPr>
          <p:cNvPr id="7" name="AutoShape 7"/>
          <p:cNvSpPr/>
          <p:nvPr/>
        </p:nvSpPr>
        <p:spPr>
          <a:xfrm flipV="1">
            <a:off x="3488699" y="5710047"/>
            <a:ext cx="0" cy="1428544"/>
          </a:xfrm>
          <a:prstGeom prst="line">
            <a:avLst/>
          </a:prstGeom>
          <a:ln w="38100" cap="flat">
            <a:solidFill>
              <a:srgbClr val="000000"/>
            </a:solidFill>
            <a:prstDash val="sysDash"/>
            <a:headEnd type="none" w="sm" len="sm"/>
            <a:tailEnd type="none" w="sm" len="sm"/>
          </a:ln>
        </p:spPr>
        <p:txBody>
          <a:bodyPr/>
          <a:lstStyle/>
          <a:p>
            <a:endParaRPr lang="fr-FR"/>
          </a:p>
        </p:txBody>
      </p:sp>
      <p:sp>
        <p:nvSpPr>
          <p:cNvPr id="8" name="AutoShape 8"/>
          <p:cNvSpPr/>
          <p:nvPr/>
        </p:nvSpPr>
        <p:spPr>
          <a:xfrm flipV="1">
            <a:off x="3529193" y="8389243"/>
            <a:ext cx="0" cy="1428544"/>
          </a:xfrm>
          <a:prstGeom prst="line">
            <a:avLst/>
          </a:prstGeom>
          <a:ln w="38100" cap="flat">
            <a:solidFill>
              <a:srgbClr val="000000"/>
            </a:solidFill>
            <a:prstDash val="sysDash"/>
            <a:headEnd type="none" w="sm" len="sm"/>
            <a:tailEnd type="none" w="sm" len="sm"/>
          </a:ln>
        </p:spPr>
        <p:txBody>
          <a:bodyPr/>
          <a:lstStyle/>
          <a:p>
            <a:endParaRPr lang="fr-FR"/>
          </a:p>
        </p:txBody>
      </p:sp>
      <p:grpSp>
        <p:nvGrpSpPr>
          <p:cNvPr id="9" name="Group 9"/>
          <p:cNvGrpSpPr/>
          <p:nvPr/>
        </p:nvGrpSpPr>
        <p:grpSpPr>
          <a:xfrm rot="-2013757">
            <a:off x="9326340" y="1748729"/>
            <a:ext cx="1538842" cy="978897"/>
            <a:chOff x="0" y="0"/>
            <a:chExt cx="812800" cy="517043"/>
          </a:xfrm>
        </p:grpSpPr>
        <p:sp>
          <p:nvSpPr>
            <p:cNvPr id="10" name="Freeform 10"/>
            <p:cNvSpPr/>
            <p:nvPr/>
          </p:nvSpPr>
          <p:spPr>
            <a:xfrm>
              <a:off x="0" y="0"/>
              <a:ext cx="812800" cy="517043"/>
            </a:xfrm>
            <a:custGeom>
              <a:avLst/>
              <a:gdLst/>
              <a:ahLst/>
              <a:cxnLst/>
              <a:rect l="l" t="t" r="r" b="b"/>
              <a:pathLst>
                <a:path w="812800" h="517043">
                  <a:moveTo>
                    <a:pt x="812800" y="258521"/>
                  </a:moveTo>
                  <a:lnTo>
                    <a:pt x="406400" y="0"/>
                  </a:lnTo>
                  <a:lnTo>
                    <a:pt x="406400" y="203200"/>
                  </a:lnTo>
                  <a:lnTo>
                    <a:pt x="0" y="203200"/>
                  </a:lnTo>
                  <a:lnTo>
                    <a:pt x="0" y="313843"/>
                  </a:lnTo>
                  <a:lnTo>
                    <a:pt x="406400" y="313843"/>
                  </a:lnTo>
                  <a:lnTo>
                    <a:pt x="406400" y="517043"/>
                  </a:lnTo>
                  <a:lnTo>
                    <a:pt x="812800" y="258521"/>
                  </a:lnTo>
                  <a:close/>
                </a:path>
              </a:pathLst>
            </a:custGeom>
            <a:solidFill>
              <a:srgbClr val="13538A"/>
            </a:solidFill>
          </p:spPr>
          <p:txBody>
            <a:bodyPr/>
            <a:lstStyle/>
            <a:p>
              <a:endParaRPr lang="fr-FR"/>
            </a:p>
          </p:txBody>
        </p:sp>
        <p:sp>
          <p:nvSpPr>
            <p:cNvPr id="11" name="TextBox 11"/>
            <p:cNvSpPr txBox="1"/>
            <p:nvPr/>
          </p:nvSpPr>
          <p:spPr>
            <a:xfrm>
              <a:off x="0" y="165100"/>
              <a:ext cx="711200" cy="148743"/>
            </a:xfrm>
            <a:prstGeom prst="rect">
              <a:avLst/>
            </a:prstGeom>
          </p:spPr>
          <p:txBody>
            <a:bodyPr lIns="50800" tIns="50800" rIns="50800" bIns="50800" rtlCol="0" anchor="ctr"/>
            <a:lstStyle/>
            <a:p>
              <a:pPr algn="ctr">
                <a:lnSpc>
                  <a:spcPts val="2605"/>
                </a:lnSpc>
              </a:pPr>
              <a:endParaRPr/>
            </a:p>
          </p:txBody>
        </p:sp>
      </p:grpSp>
      <p:sp>
        <p:nvSpPr>
          <p:cNvPr id="12" name="TextBox 12"/>
          <p:cNvSpPr txBox="1"/>
          <p:nvPr/>
        </p:nvSpPr>
        <p:spPr>
          <a:xfrm>
            <a:off x="3320074" y="0"/>
            <a:ext cx="11647853"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BENCHMARK CONCURRENTIEL</a:t>
            </a:r>
          </a:p>
        </p:txBody>
      </p:sp>
      <p:sp>
        <p:nvSpPr>
          <p:cNvPr id="13" name="TextBox 13"/>
          <p:cNvSpPr txBox="1"/>
          <p:nvPr/>
        </p:nvSpPr>
        <p:spPr>
          <a:xfrm>
            <a:off x="1439751" y="1667880"/>
            <a:ext cx="5527899"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051D40"/>
                </a:solidFill>
                <a:latin typeface="Trebuchet MS Bold"/>
              </a:rPr>
              <a:t>LES LEADERS DU MARCHE</a:t>
            </a:r>
          </a:p>
        </p:txBody>
      </p:sp>
      <p:sp>
        <p:nvSpPr>
          <p:cNvPr id="14" name="TextBox 14"/>
          <p:cNvSpPr txBox="1"/>
          <p:nvPr/>
        </p:nvSpPr>
        <p:spPr>
          <a:xfrm>
            <a:off x="10863151" y="1667880"/>
            <a:ext cx="5527899"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051D40"/>
                </a:solidFill>
                <a:latin typeface="Trebuchet MS Bold"/>
              </a:rPr>
              <a:t>LES NOUVEAUX ENTRANTS</a:t>
            </a:r>
          </a:p>
        </p:txBody>
      </p:sp>
      <p:sp>
        <p:nvSpPr>
          <p:cNvPr id="15" name="TextBox 15"/>
          <p:cNvSpPr txBox="1"/>
          <p:nvPr/>
        </p:nvSpPr>
        <p:spPr>
          <a:xfrm>
            <a:off x="13627100" y="3014249"/>
            <a:ext cx="3946132" cy="1198880"/>
          </a:xfrm>
          <a:prstGeom prst="rect">
            <a:avLst/>
          </a:prstGeom>
        </p:spPr>
        <p:txBody>
          <a:bodyPr lIns="0" tIns="0" rIns="0" bIns="0" rtlCol="0" anchor="t">
            <a:spAutoFit/>
          </a:bodyPr>
          <a:lstStyle/>
          <a:p>
            <a:pPr algn="ctr">
              <a:lnSpc>
                <a:spcPts val="3219"/>
              </a:lnSpc>
            </a:pPr>
            <a:r>
              <a:rPr lang="en-US" sz="2299">
                <a:solidFill>
                  <a:srgbClr val="051D40"/>
                </a:solidFill>
                <a:latin typeface="Trebuchet MS"/>
              </a:rPr>
              <a:t>Offre une suite CRM et ERP basée sur le cloud pour les établissements de santé</a:t>
            </a:r>
          </a:p>
        </p:txBody>
      </p:sp>
      <p:sp>
        <p:nvSpPr>
          <p:cNvPr id="16" name="TextBox 16"/>
          <p:cNvSpPr txBox="1"/>
          <p:nvPr/>
        </p:nvSpPr>
        <p:spPr>
          <a:xfrm>
            <a:off x="13871572" y="5457404"/>
            <a:ext cx="3946132" cy="1198880"/>
          </a:xfrm>
          <a:prstGeom prst="rect">
            <a:avLst/>
          </a:prstGeom>
        </p:spPr>
        <p:txBody>
          <a:bodyPr lIns="0" tIns="0" rIns="0" bIns="0" rtlCol="0" anchor="t">
            <a:spAutoFit/>
          </a:bodyPr>
          <a:lstStyle/>
          <a:p>
            <a:pPr algn="ctr">
              <a:lnSpc>
                <a:spcPts val="3219"/>
              </a:lnSpc>
            </a:pPr>
            <a:r>
              <a:rPr lang="en-US" sz="2299">
                <a:solidFill>
                  <a:srgbClr val="051D40"/>
                </a:solidFill>
                <a:latin typeface="Trebuchet MS"/>
              </a:rPr>
              <a:t>Plateforme d'intelligence artificielle (IA) pour les établissements de santé</a:t>
            </a:r>
          </a:p>
        </p:txBody>
      </p:sp>
      <p:sp>
        <p:nvSpPr>
          <p:cNvPr id="17" name="TextBox 17"/>
          <p:cNvSpPr txBox="1"/>
          <p:nvPr/>
        </p:nvSpPr>
        <p:spPr>
          <a:xfrm>
            <a:off x="13668372" y="8052387"/>
            <a:ext cx="4352532" cy="1598930"/>
          </a:xfrm>
          <a:prstGeom prst="rect">
            <a:avLst/>
          </a:prstGeom>
        </p:spPr>
        <p:txBody>
          <a:bodyPr lIns="0" tIns="0" rIns="0" bIns="0" rtlCol="0" anchor="t">
            <a:spAutoFit/>
          </a:bodyPr>
          <a:lstStyle/>
          <a:p>
            <a:pPr algn="ctr">
              <a:lnSpc>
                <a:spcPts val="3219"/>
              </a:lnSpc>
            </a:pPr>
            <a:r>
              <a:rPr lang="en-US" sz="2299">
                <a:solidFill>
                  <a:srgbClr val="051D40"/>
                </a:solidFill>
                <a:latin typeface="Trebuchet MS"/>
              </a:rPr>
              <a:t>ERP spécialisée pour les cabinets de radiologie, offre des fonctionnalités pour la gestion des images médicales</a:t>
            </a:r>
          </a:p>
        </p:txBody>
      </p:sp>
      <p:sp>
        <p:nvSpPr>
          <p:cNvPr id="18" name="TextBox 18"/>
          <p:cNvSpPr txBox="1"/>
          <p:nvPr/>
        </p:nvSpPr>
        <p:spPr>
          <a:xfrm>
            <a:off x="3698249" y="3096474"/>
            <a:ext cx="5036176" cy="1198880"/>
          </a:xfrm>
          <a:prstGeom prst="rect">
            <a:avLst/>
          </a:prstGeom>
        </p:spPr>
        <p:txBody>
          <a:bodyPr lIns="0" tIns="0" rIns="0" bIns="0" rtlCol="0" anchor="t">
            <a:spAutoFit/>
          </a:bodyPr>
          <a:lstStyle/>
          <a:p>
            <a:pPr algn="ctr">
              <a:lnSpc>
                <a:spcPts val="3219"/>
              </a:lnSpc>
            </a:pPr>
            <a:r>
              <a:rPr lang="en-US" sz="2299" dirty="0">
                <a:solidFill>
                  <a:srgbClr val="051D40"/>
                </a:solidFill>
                <a:latin typeface="Trebuchet MS"/>
              </a:rPr>
              <a:t>Solution </a:t>
            </a:r>
            <a:r>
              <a:rPr lang="en-US" sz="2299" dirty="0" err="1">
                <a:solidFill>
                  <a:srgbClr val="051D40"/>
                </a:solidFill>
                <a:latin typeface="Trebuchet MS"/>
              </a:rPr>
              <a:t>apprécié</a:t>
            </a:r>
            <a:r>
              <a:rPr lang="en-US" sz="2299" dirty="0">
                <a:solidFill>
                  <a:srgbClr val="051D40"/>
                </a:solidFill>
                <a:latin typeface="Trebuchet MS"/>
              </a:rPr>
              <a:t> des grands </a:t>
            </a:r>
            <a:r>
              <a:rPr lang="en-US" sz="2299" dirty="0" err="1">
                <a:solidFill>
                  <a:srgbClr val="051D40"/>
                </a:solidFill>
                <a:latin typeface="Trebuchet MS"/>
              </a:rPr>
              <a:t>hôpitaux</a:t>
            </a:r>
            <a:r>
              <a:rPr lang="en-US" sz="2299" dirty="0">
                <a:solidFill>
                  <a:srgbClr val="051D40"/>
                </a:solidFill>
                <a:latin typeface="Trebuchet MS"/>
              </a:rPr>
              <a:t>  pour </a:t>
            </a:r>
            <a:r>
              <a:rPr lang="en-US" sz="2299" dirty="0" err="1">
                <a:solidFill>
                  <a:srgbClr val="051D40"/>
                </a:solidFill>
                <a:latin typeface="Trebuchet MS"/>
              </a:rPr>
              <a:t>sa</a:t>
            </a:r>
            <a:r>
              <a:rPr lang="en-US" sz="2299" dirty="0">
                <a:solidFill>
                  <a:srgbClr val="051D40"/>
                </a:solidFill>
                <a:latin typeface="Trebuchet MS"/>
              </a:rPr>
              <a:t> </a:t>
            </a:r>
            <a:r>
              <a:rPr lang="en-US" sz="2299" dirty="0" err="1">
                <a:solidFill>
                  <a:srgbClr val="051D40"/>
                </a:solidFill>
                <a:latin typeface="Trebuchet MS"/>
              </a:rPr>
              <a:t>fiabilité</a:t>
            </a:r>
            <a:r>
              <a:rPr lang="en-US" sz="2299" dirty="0">
                <a:solidFill>
                  <a:srgbClr val="051D40"/>
                </a:solidFill>
                <a:latin typeface="Trebuchet MS"/>
              </a:rPr>
              <a:t>, </a:t>
            </a:r>
            <a:r>
              <a:rPr lang="en-US" sz="2299" dirty="0" err="1">
                <a:solidFill>
                  <a:srgbClr val="051D40"/>
                </a:solidFill>
                <a:latin typeface="Trebuchet MS"/>
              </a:rPr>
              <a:t>sa</a:t>
            </a:r>
            <a:r>
              <a:rPr lang="en-US" sz="2299" dirty="0">
                <a:solidFill>
                  <a:srgbClr val="051D40"/>
                </a:solidFill>
                <a:latin typeface="Trebuchet MS"/>
              </a:rPr>
              <a:t> </a:t>
            </a:r>
            <a:r>
              <a:rPr lang="en-US" sz="2299" dirty="0" err="1">
                <a:solidFill>
                  <a:srgbClr val="051D40"/>
                </a:solidFill>
                <a:latin typeface="Trebuchet MS"/>
              </a:rPr>
              <a:t>évolutivité</a:t>
            </a:r>
            <a:r>
              <a:rPr lang="en-US" sz="2299" dirty="0">
                <a:solidFill>
                  <a:srgbClr val="051D40"/>
                </a:solidFill>
                <a:latin typeface="Trebuchet MS"/>
              </a:rPr>
              <a:t> et </a:t>
            </a:r>
            <a:r>
              <a:rPr lang="en-US" sz="2299" dirty="0" err="1">
                <a:solidFill>
                  <a:srgbClr val="051D40"/>
                </a:solidFill>
                <a:latin typeface="Trebuchet MS"/>
              </a:rPr>
              <a:t>ses</a:t>
            </a:r>
            <a:r>
              <a:rPr lang="en-US" sz="2299" dirty="0">
                <a:solidFill>
                  <a:srgbClr val="051D40"/>
                </a:solidFill>
                <a:latin typeface="Trebuchet MS"/>
              </a:rPr>
              <a:t> </a:t>
            </a:r>
            <a:r>
              <a:rPr lang="en-US" sz="2299" dirty="0" err="1">
                <a:solidFill>
                  <a:srgbClr val="051D40"/>
                </a:solidFill>
                <a:latin typeface="Trebuchet MS"/>
              </a:rPr>
              <a:t>capacités</a:t>
            </a:r>
            <a:r>
              <a:rPr lang="en-US" sz="2299" dirty="0">
                <a:solidFill>
                  <a:srgbClr val="051D40"/>
                </a:solidFill>
                <a:latin typeface="Trebuchet MS"/>
              </a:rPr>
              <a:t> </a:t>
            </a:r>
            <a:r>
              <a:rPr lang="en-US" sz="2299" dirty="0" err="1">
                <a:solidFill>
                  <a:srgbClr val="051D40"/>
                </a:solidFill>
                <a:latin typeface="Trebuchet MS"/>
              </a:rPr>
              <a:t>d'intégration</a:t>
            </a:r>
            <a:endParaRPr lang="en-US" sz="2299" dirty="0">
              <a:solidFill>
                <a:srgbClr val="051D40"/>
              </a:solidFill>
              <a:latin typeface="Trebuchet MS"/>
            </a:endParaRPr>
          </a:p>
        </p:txBody>
      </p:sp>
      <p:sp>
        <p:nvSpPr>
          <p:cNvPr id="19" name="TextBox 19"/>
          <p:cNvSpPr txBox="1"/>
          <p:nvPr/>
        </p:nvSpPr>
        <p:spPr>
          <a:xfrm>
            <a:off x="3874685" y="5457404"/>
            <a:ext cx="4769028" cy="1598930"/>
          </a:xfrm>
          <a:prstGeom prst="rect">
            <a:avLst/>
          </a:prstGeom>
        </p:spPr>
        <p:txBody>
          <a:bodyPr lIns="0" tIns="0" rIns="0" bIns="0" rtlCol="0" anchor="t">
            <a:spAutoFit/>
          </a:bodyPr>
          <a:lstStyle/>
          <a:p>
            <a:pPr algn="ctr">
              <a:lnSpc>
                <a:spcPts val="3219"/>
              </a:lnSpc>
            </a:pPr>
            <a:r>
              <a:rPr lang="en-US" sz="2299">
                <a:solidFill>
                  <a:srgbClr val="051D40"/>
                </a:solidFill>
                <a:latin typeface="Trebuchet MS"/>
              </a:rPr>
              <a:t>Outils d'analyse avancés et l'intelligence artificielle (IA) pour améliorer la prise de décision clinique et la gestion des patients.</a:t>
            </a:r>
          </a:p>
        </p:txBody>
      </p:sp>
      <p:sp>
        <p:nvSpPr>
          <p:cNvPr id="20" name="TextBox 20"/>
          <p:cNvSpPr txBox="1"/>
          <p:nvPr/>
        </p:nvSpPr>
        <p:spPr>
          <a:xfrm>
            <a:off x="4048267" y="8218857"/>
            <a:ext cx="4462359" cy="1598930"/>
          </a:xfrm>
          <a:prstGeom prst="rect">
            <a:avLst/>
          </a:prstGeom>
        </p:spPr>
        <p:txBody>
          <a:bodyPr lIns="0" tIns="0" rIns="0" bIns="0" rtlCol="0" anchor="t">
            <a:spAutoFit/>
          </a:bodyPr>
          <a:lstStyle/>
          <a:p>
            <a:pPr algn="ctr">
              <a:lnSpc>
                <a:spcPts val="3219"/>
              </a:lnSpc>
            </a:pPr>
            <a:r>
              <a:rPr lang="en-US" sz="2299">
                <a:solidFill>
                  <a:srgbClr val="051D40"/>
                </a:solidFill>
                <a:latin typeface="Trebuchet MS"/>
              </a:rPr>
              <a:t>Apprécié des pharmacies et des distributeurs de produits pharmaceutiques pour ses fonctionnalités spécifiques</a:t>
            </a:r>
          </a:p>
        </p:txBody>
      </p:sp>
      <p:grpSp>
        <p:nvGrpSpPr>
          <p:cNvPr id="21" name="Group 21"/>
          <p:cNvGrpSpPr/>
          <p:nvPr/>
        </p:nvGrpSpPr>
        <p:grpSpPr>
          <a:xfrm rot="-9034544">
            <a:off x="16330238" y="1678684"/>
            <a:ext cx="1538842" cy="978897"/>
            <a:chOff x="0" y="0"/>
            <a:chExt cx="812800" cy="517043"/>
          </a:xfrm>
        </p:grpSpPr>
        <p:sp>
          <p:nvSpPr>
            <p:cNvPr id="22" name="Freeform 22"/>
            <p:cNvSpPr/>
            <p:nvPr/>
          </p:nvSpPr>
          <p:spPr>
            <a:xfrm>
              <a:off x="0" y="0"/>
              <a:ext cx="812800" cy="517043"/>
            </a:xfrm>
            <a:custGeom>
              <a:avLst/>
              <a:gdLst/>
              <a:ahLst/>
              <a:cxnLst/>
              <a:rect l="l" t="t" r="r" b="b"/>
              <a:pathLst>
                <a:path w="812800" h="517043">
                  <a:moveTo>
                    <a:pt x="812800" y="258521"/>
                  </a:moveTo>
                  <a:lnTo>
                    <a:pt x="406400" y="0"/>
                  </a:lnTo>
                  <a:lnTo>
                    <a:pt x="406400" y="203200"/>
                  </a:lnTo>
                  <a:lnTo>
                    <a:pt x="0" y="203200"/>
                  </a:lnTo>
                  <a:lnTo>
                    <a:pt x="0" y="313843"/>
                  </a:lnTo>
                  <a:lnTo>
                    <a:pt x="406400" y="313843"/>
                  </a:lnTo>
                  <a:lnTo>
                    <a:pt x="406400" y="517043"/>
                  </a:lnTo>
                  <a:lnTo>
                    <a:pt x="812800" y="258521"/>
                  </a:lnTo>
                  <a:close/>
                </a:path>
              </a:pathLst>
            </a:custGeom>
            <a:solidFill>
              <a:srgbClr val="13538A"/>
            </a:solidFill>
          </p:spPr>
          <p:txBody>
            <a:bodyPr/>
            <a:lstStyle/>
            <a:p>
              <a:endParaRPr lang="fr-FR"/>
            </a:p>
          </p:txBody>
        </p:sp>
        <p:sp>
          <p:nvSpPr>
            <p:cNvPr id="23" name="TextBox 23"/>
            <p:cNvSpPr txBox="1"/>
            <p:nvPr/>
          </p:nvSpPr>
          <p:spPr>
            <a:xfrm>
              <a:off x="0" y="165100"/>
              <a:ext cx="711200" cy="148743"/>
            </a:xfrm>
            <a:prstGeom prst="rect">
              <a:avLst/>
            </a:prstGeom>
          </p:spPr>
          <p:txBody>
            <a:bodyPr lIns="50800" tIns="50800" rIns="50800" bIns="50800" rtlCol="0" anchor="ctr"/>
            <a:lstStyle/>
            <a:p>
              <a:pPr algn="ctr">
                <a:lnSpc>
                  <a:spcPts val="2605"/>
                </a:lnSpc>
              </a:pPr>
              <a:endParaRPr/>
            </a:p>
          </p:txBody>
        </p:sp>
      </p:grpSp>
      <p:sp>
        <p:nvSpPr>
          <p:cNvPr id="24" name="Espace réservé du numéro de diapositive 23">
            <a:extLst>
              <a:ext uri="{FF2B5EF4-FFF2-40B4-BE49-F238E27FC236}">
                <a16:creationId xmlns:a16="http://schemas.microsoft.com/office/drawing/2014/main" id="{15C0D399-039E-916D-835D-CB1A8C25467D}"/>
              </a:ext>
            </a:extLst>
          </p:cNvPr>
          <p:cNvSpPr>
            <a:spLocks noGrp="1"/>
          </p:cNvSpPr>
          <p:nvPr>
            <p:ph type="sldNum" sz="quarter" idx="12"/>
          </p:nvPr>
        </p:nvSpPr>
        <p:spPr>
          <a:xfrm>
            <a:off x="17602201" y="9823450"/>
            <a:ext cx="685799" cy="463550"/>
          </a:xfrm>
        </p:spPr>
        <p:txBody>
          <a:bodyPr/>
          <a:lstStyle/>
          <a:p>
            <a:fld id="{B6F15528-21DE-4FAA-801E-634DDDAF4B2B}" type="slidenum">
              <a:rPr lang="en-US" sz="2400" b="1" smtClean="0">
                <a:solidFill>
                  <a:schemeClr val="tx1"/>
                </a:solidFill>
                <a:latin typeface="Trebuchet MS" panose="020B0603020202020204" pitchFamily="34" charset="0"/>
              </a:rPr>
              <a:pPr/>
              <a:t>10</a:t>
            </a:fld>
            <a:endParaRPr lang="en-US" b="1" dirty="0">
              <a:solidFill>
                <a:schemeClr val="tx1"/>
              </a:solidFill>
              <a:latin typeface="Trebuchet MS" panose="020B0603020202020204" pitchFamily="34" charset="0"/>
            </a:endParaRPr>
          </a:p>
        </p:txBody>
      </p:sp>
      <p:sp>
        <p:nvSpPr>
          <p:cNvPr id="27" name="Rectangle 1">
            <a:extLst>
              <a:ext uri="{FF2B5EF4-FFF2-40B4-BE49-F238E27FC236}">
                <a16:creationId xmlns:a16="http://schemas.microsoft.com/office/drawing/2014/main" id="{9BAC110C-A9C7-9303-71B1-7174488D92D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30" name="Image 29" descr="Une image contenant Police, logo, Graphique, Bleu électrique&#10;&#10;Description générée automatiquement">
            <a:extLst>
              <a:ext uri="{FF2B5EF4-FFF2-40B4-BE49-F238E27FC236}">
                <a16:creationId xmlns:a16="http://schemas.microsoft.com/office/drawing/2014/main" id="{50EF3B47-7114-E434-0769-B9E5AA946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995" y="3156648"/>
            <a:ext cx="2412575" cy="914081"/>
          </a:xfrm>
          <a:prstGeom prst="rect">
            <a:avLst/>
          </a:prstGeom>
        </p:spPr>
      </p:pic>
      <p:pic>
        <p:nvPicPr>
          <p:cNvPr id="32" name="Image 31" descr="Une image contenant texte, Police, logo, Graphique&#10;&#10;Description générée automatiquement">
            <a:extLst>
              <a:ext uri="{FF2B5EF4-FFF2-40B4-BE49-F238E27FC236}">
                <a16:creationId xmlns:a16="http://schemas.microsoft.com/office/drawing/2014/main" id="{33428AA1-773E-64FC-4F56-268EE92B5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80" y="5733404"/>
            <a:ext cx="2560369" cy="1297030"/>
          </a:xfrm>
          <a:prstGeom prst="rect">
            <a:avLst/>
          </a:prstGeom>
        </p:spPr>
      </p:pic>
      <p:pic>
        <p:nvPicPr>
          <p:cNvPr id="34" name="Image 33" descr="Une image contenant texte, Police, conception&#10;&#10;Description générée automatiquement">
            <a:extLst>
              <a:ext uri="{FF2B5EF4-FFF2-40B4-BE49-F238E27FC236}">
                <a16:creationId xmlns:a16="http://schemas.microsoft.com/office/drawing/2014/main" id="{6642E33A-2FFE-2AF1-5F46-D599CD803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80" y="8596260"/>
            <a:ext cx="2466862" cy="946587"/>
          </a:xfrm>
          <a:prstGeom prst="rect">
            <a:avLst/>
          </a:prstGeom>
        </p:spPr>
      </p:pic>
      <p:pic>
        <p:nvPicPr>
          <p:cNvPr id="36" name="Image 35" descr="Une image contenant Police, logo, Graphique, conception&#10;&#10;Description générée automatiquement">
            <a:extLst>
              <a:ext uri="{FF2B5EF4-FFF2-40B4-BE49-F238E27FC236}">
                <a16:creationId xmlns:a16="http://schemas.microsoft.com/office/drawing/2014/main" id="{B29557AF-84AF-E5AD-4255-837C6E8C0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476" y="3228366"/>
            <a:ext cx="2675029" cy="984763"/>
          </a:xfrm>
          <a:prstGeom prst="rect">
            <a:avLst/>
          </a:prstGeom>
        </p:spPr>
      </p:pic>
      <p:pic>
        <p:nvPicPr>
          <p:cNvPr id="38" name="Image 37" descr="Une image contenant texte, jaune, capture d’écran, orange&#10;&#10;Description générée automatiquement">
            <a:extLst>
              <a:ext uri="{FF2B5EF4-FFF2-40B4-BE49-F238E27FC236}">
                <a16:creationId xmlns:a16="http://schemas.microsoft.com/office/drawing/2014/main" id="{053FD9DF-657C-2DFD-A5E4-2F2B18EBA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6660" y="5586250"/>
            <a:ext cx="2604815" cy="1309849"/>
          </a:xfrm>
          <a:prstGeom prst="rect">
            <a:avLst/>
          </a:prstGeom>
        </p:spPr>
      </p:pic>
      <p:pic>
        <p:nvPicPr>
          <p:cNvPr id="40" name="Image 39" descr="Une image contenant Police, logo, texte, blanc&#10;&#10;Description générée automatiquement">
            <a:extLst>
              <a:ext uri="{FF2B5EF4-FFF2-40B4-BE49-F238E27FC236}">
                <a16:creationId xmlns:a16="http://schemas.microsoft.com/office/drawing/2014/main" id="{2FDCF918-6E7F-A0B7-4BD4-B74F07185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0785" y="8137163"/>
            <a:ext cx="3110887" cy="13098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64993" y="2600325"/>
          <a:ext cx="16958012" cy="7686675"/>
        </p:xfrm>
        <a:graphic>
          <a:graphicData uri="http://schemas.openxmlformats.org/drawingml/2006/table">
            <a:tbl>
              <a:tblPr/>
              <a:tblGrid>
                <a:gridCol w="4239503">
                  <a:extLst>
                    <a:ext uri="{9D8B030D-6E8A-4147-A177-3AD203B41FA5}">
                      <a16:colId xmlns:a16="http://schemas.microsoft.com/office/drawing/2014/main" val="20000"/>
                    </a:ext>
                  </a:extLst>
                </a:gridCol>
                <a:gridCol w="4239503">
                  <a:extLst>
                    <a:ext uri="{9D8B030D-6E8A-4147-A177-3AD203B41FA5}">
                      <a16:colId xmlns:a16="http://schemas.microsoft.com/office/drawing/2014/main" val="20001"/>
                    </a:ext>
                  </a:extLst>
                </a:gridCol>
                <a:gridCol w="4239503">
                  <a:extLst>
                    <a:ext uri="{9D8B030D-6E8A-4147-A177-3AD203B41FA5}">
                      <a16:colId xmlns:a16="http://schemas.microsoft.com/office/drawing/2014/main" val="20002"/>
                    </a:ext>
                  </a:extLst>
                </a:gridCol>
                <a:gridCol w="4239503">
                  <a:extLst>
                    <a:ext uri="{9D8B030D-6E8A-4147-A177-3AD203B41FA5}">
                      <a16:colId xmlns:a16="http://schemas.microsoft.com/office/drawing/2014/main" val="20003"/>
                    </a:ext>
                  </a:extLst>
                </a:gridCol>
              </a:tblGrid>
              <a:tr h="2397492">
                <a:tc>
                  <a:txBody>
                    <a:bodyPr/>
                    <a:lstStyle/>
                    <a:p>
                      <a:pPr algn="ctr">
                        <a:lnSpc>
                          <a:spcPts val="4199"/>
                        </a:lnSpc>
                        <a:defRPr/>
                      </a:pPr>
                      <a:r>
                        <a:rPr lang="en-US" sz="2999" spc="89">
                          <a:solidFill>
                            <a:srgbClr val="2C92D5"/>
                          </a:solidFill>
                          <a:latin typeface="Trebuchet MS Bold"/>
                        </a:rPr>
                        <a:t>FORCE</a:t>
                      </a:r>
                      <a:endParaRPr lang="en-US" sz="1100"/>
                    </a:p>
                  </a:txBody>
                  <a:tcPr marL="190500" marR="190500" marT="190500" marB="190500" anchor="b">
                    <a:lnL w="0" cap="flat" cmpd="sng" algn="ctr">
                      <a:solidFill>
                        <a:srgbClr val="000000"/>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4199"/>
                        </a:lnSpc>
                        <a:defRPr/>
                      </a:pPr>
                      <a:r>
                        <a:rPr lang="en-US" sz="2999" spc="89">
                          <a:solidFill>
                            <a:srgbClr val="37C9EF"/>
                          </a:solidFill>
                          <a:latin typeface="Trebuchet MS Bold"/>
                        </a:rPr>
                        <a:t>FAIBLESSE</a:t>
                      </a:r>
                      <a:endParaRPr lang="en-US" sz="1100"/>
                    </a:p>
                  </a:txBody>
                  <a:tcPr marL="190500" marR="190500" marT="190500" marB="190500" anchor="b">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4199"/>
                        </a:lnSpc>
                        <a:defRPr/>
                      </a:pPr>
                      <a:r>
                        <a:rPr lang="en-US" sz="2999" spc="89">
                          <a:solidFill>
                            <a:srgbClr val="2C92D5"/>
                          </a:solidFill>
                          <a:latin typeface="Trebuchet MS Bold"/>
                        </a:rPr>
                        <a:t>OPPORTUNITÉS</a:t>
                      </a:r>
                      <a:endParaRPr lang="en-US" sz="1100"/>
                    </a:p>
                  </a:txBody>
                  <a:tcPr marL="190500" marR="190500" marT="190500" marB="190500" anchor="b">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13538A"/>
                      </a:solidFill>
                      <a:prstDash val="solid"/>
                      <a:round/>
                      <a:headEnd type="none" w="med" len="med"/>
                      <a:tailEnd type="none" w="med" len="med"/>
                    </a:lnT>
                    <a:lnB w="0" cap="flat" cmpd="sng" algn="ctr">
                      <a:solidFill>
                        <a:srgbClr val="13538A"/>
                      </a:solidFill>
                      <a:prstDash val="solid"/>
                      <a:round/>
                      <a:headEnd type="none" w="med" len="med"/>
                      <a:tailEnd type="none" w="med" len="med"/>
                    </a:lnB>
                    <a:solidFill>
                      <a:srgbClr val="FFFFFF"/>
                    </a:solidFill>
                  </a:tcPr>
                </a:tc>
                <a:tc>
                  <a:txBody>
                    <a:bodyPr/>
                    <a:lstStyle/>
                    <a:p>
                      <a:pPr algn="ctr">
                        <a:lnSpc>
                          <a:spcPts val="4199"/>
                        </a:lnSpc>
                        <a:defRPr/>
                      </a:pPr>
                      <a:r>
                        <a:rPr lang="en-US" sz="2999" spc="89">
                          <a:solidFill>
                            <a:srgbClr val="37C9EF"/>
                          </a:solidFill>
                          <a:latin typeface="Trebuchet MS Bold"/>
                        </a:rPr>
                        <a:t>MENACES </a:t>
                      </a:r>
                      <a:endParaRPr lang="en-US" sz="1100"/>
                    </a:p>
                  </a:txBody>
                  <a:tcPr marL="190500" marR="190500" marT="190500" marB="190500" anchor="b">
                    <a:lnL w="95250" cap="flat" cmpd="sng" algn="ctr">
                      <a:solidFill>
                        <a:srgbClr val="13538A"/>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289183">
                <a:tc>
                  <a:txBody>
                    <a:bodyPr/>
                    <a:lstStyle/>
                    <a:p>
                      <a:pPr marL="345444" lvl="1" indent="-172722" algn="ctr">
                        <a:lnSpc>
                          <a:spcPts val="2240"/>
                        </a:lnSpc>
                        <a:buAutoNum type="arabicPeriod"/>
                        <a:defRPr/>
                      </a:pPr>
                      <a:r>
                        <a:rPr lang="en-US" sz="1600" spc="24">
                          <a:solidFill>
                            <a:srgbClr val="000000"/>
                          </a:solidFill>
                          <a:latin typeface="Trebuchet MS Bold"/>
                        </a:rPr>
                        <a:t>Besoin croissant : Le secteur de la santé demande des solutions de gestion intégrées pour optimiser les opérations et améliorer l'efficacité des hôpitaux et cliniques.</a:t>
                      </a:r>
                      <a:endParaRPr lang="en-US" sz="1100"/>
                    </a:p>
                    <a:p>
                      <a:pPr marL="345444" lvl="1" indent="-172722" algn="ctr">
                        <a:lnSpc>
                          <a:spcPts val="2240"/>
                        </a:lnSpc>
                        <a:buAutoNum type="arabicPeriod"/>
                      </a:pPr>
                      <a:r>
                        <a:rPr lang="en-US" sz="1600" spc="24">
                          <a:solidFill>
                            <a:srgbClr val="000000"/>
                          </a:solidFill>
                          <a:latin typeface="Trebuchet MS Bold"/>
                        </a:rPr>
                        <a:t>Expertise en e-santé : L'équipe de projet dispose d'une solide expérience dans le domaine de la e-santé, ce qui facilitera le développement de l'ERP spécialisé.</a:t>
                      </a:r>
                    </a:p>
                    <a:p>
                      <a:pPr marL="345444" lvl="1" indent="-172722" algn="ctr">
                        <a:lnSpc>
                          <a:spcPts val="2240"/>
                        </a:lnSpc>
                        <a:buAutoNum type="arabicPeriod"/>
                      </a:pPr>
                      <a:r>
                        <a:rPr lang="en-US" sz="1600" spc="24">
                          <a:solidFill>
                            <a:srgbClr val="000000"/>
                          </a:solidFill>
                          <a:latin typeface="Trebuchet MS Bold"/>
                        </a:rPr>
                        <a:t>Avantages concurrentiels : La proposition d'un ERP spécifique aux établissements de santé peut offrir un avantage concurrentiel significatif par rapport aux solutions génériques sur le marché</a:t>
                      </a:r>
                    </a:p>
                  </a:txBody>
                  <a:tcPr marL="190500" marR="190500" marT="190500" marB="190500">
                    <a:lnL w="0" cap="flat" cmpd="sng" algn="ctr">
                      <a:solidFill>
                        <a:srgbClr val="000000"/>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marL="345444" lvl="1" indent="-172722" algn="ctr">
                        <a:lnSpc>
                          <a:spcPts val="2240"/>
                        </a:lnSpc>
                        <a:buAutoNum type="arabicPeriod"/>
                        <a:defRPr/>
                      </a:pPr>
                      <a:r>
                        <a:rPr lang="en-US" sz="1600" spc="24">
                          <a:solidFill>
                            <a:srgbClr val="000000"/>
                          </a:solidFill>
                          <a:latin typeface="Trebuchet MS Bold"/>
                        </a:rPr>
                        <a:t>Complexité des besoins : Les besoins des hôpitaux et cliniques en matière de gestion sont diversifiés et complexes, ce qui peut rendre la conception et le développement de l'ERP plus difficiles.</a:t>
                      </a:r>
                      <a:endParaRPr lang="en-US" sz="1100"/>
                    </a:p>
                    <a:p>
                      <a:pPr marL="345444" lvl="1" indent="-172722" algn="ctr">
                        <a:lnSpc>
                          <a:spcPts val="2240"/>
                        </a:lnSpc>
                        <a:buAutoNum type="arabicPeriod"/>
                      </a:pPr>
                      <a:r>
                        <a:rPr lang="en-US" sz="1600" spc="24">
                          <a:solidFill>
                            <a:srgbClr val="000000"/>
                          </a:solidFill>
                          <a:latin typeface="Trebuchet MS Bold"/>
                        </a:rPr>
                        <a:t>Résistance au changement : L'adoption d'un nouvel ERP peut être confrontée à une résistance au changement de la part du personnel, nécessitant une gestion efficace du changement et une formation adéquate.</a:t>
                      </a:r>
                    </a:p>
                    <a:p>
                      <a:pPr algn="ctr">
                        <a:lnSpc>
                          <a:spcPts val="2240"/>
                        </a:lnSpc>
                      </a:pPr>
                      <a:endParaRPr lang="en-US" sz="1600" spc="24">
                        <a:solidFill>
                          <a:srgbClr val="000000"/>
                        </a:solidFill>
                        <a:latin typeface="Trebuchet MS Bold"/>
                      </a:endParaRPr>
                    </a:p>
                  </a:txBody>
                  <a:tcPr marL="190500" marR="190500" marT="190500" marB="190500">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marL="345444" lvl="1" indent="-172722" algn="ctr">
                        <a:lnSpc>
                          <a:spcPts val="2240"/>
                        </a:lnSpc>
                        <a:buAutoNum type="arabicPeriod"/>
                        <a:defRPr/>
                      </a:pPr>
                      <a:r>
                        <a:rPr lang="en-US" sz="1600" spc="24">
                          <a:solidFill>
                            <a:srgbClr val="000000"/>
                          </a:solidFill>
                          <a:latin typeface="Trebuchet MS Bold"/>
                        </a:rPr>
                        <a:t>Marché en expansion : Le secteur de la santé est en constante croissance, offrant des opportunités pour la fourniture de solutions de gestion spécialisées.</a:t>
                      </a:r>
                      <a:endParaRPr lang="en-US" sz="1100"/>
                    </a:p>
                    <a:p>
                      <a:pPr marL="345444" lvl="1" indent="-172722" algn="ctr">
                        <a:lnSpc>
                          <a:spcPts val="2240"/>
                        </a:lnSpc>
                        <a:buAutoNum type="arabicPeriod"/>
                      </a:pPr>
                      <a:r>
                        <a:rPr lang="en-US" sz="1600" spc="24">
                          <a:solidFill>
                            <a:srgbClr val="000000"/>
                          </a:solidFill>
                          <a:latin typeface="Trebuchet MS Bold"/>
                        </a:rPr>
                        <a:t>Adoption des technologies de l'information : Les hôpitaux et cliniques reconnaissent de plus en plus la valeur des technologies de l'information pour améliorer l'efficacité opérationnelle, créant ainsi un environnement favorable pour l'implémentation d'un ERP spécialisé.</a:t>
                      </a:r>
                    </a:p>
                  </a:txBody>
                  <a:tcPr marL="190500" marR="190500" marT="190500" marB="190500">
                    <a:lnL w="95250" cap="flat" cmpd="sng" algn="ctr">
                      <a:solidFill>
                        <a:srgbClr val="13538A"/>
                      </a:solidFill>
                      <a:prstDash val="solid"/>
                      <a:round/>
                      <a:headEnd type="none" w="med" len="med"/>
                      <a:tailEnd type="none" w="med" len="med"/>
                    </a:lnL>
                    <a:lnR w="95250" cap="flat" cmpd="sng" algn="ctr">
                      <a:solidFill>
                        <a:srgbClr val="13538A"/>
                      </a:solidFill>
                      <a:prstDash val="solid"/>
                      <a:round/>
                      <a:headEnd type="none" w="med" len="med"/>
                      <a:tailEnd type="none" w="med" len="med"/>
                    </a:lnR>
                    <a:lnT w="0" cap="flat" cmpd="sng" algn="ctr">
                      <a:solidFill>
                        <a:srgbClr val="13538A"/>
                      </a:solidFill>
                      <a:prstDash val="solid"/>
                      <a:round/>
                      <a:headEnd type="none" w="med" len="med"/>
                      <a:tailEnd type="none" w="med" len="med"/>
                    </a:lnT>
                    <a:lnB w="0" cap="flat" cmpd="sng" algn="ctr">
                      <a:solidFill>
                        <a:srgbClr val="13538A"/>
                      </a:solidFill>
                      <a:prstDash val="solid"/>
                      <a:round/>
                      <a:headEnd type="none" w="med" len="med"/>
                      <a:tailEnd type="none" w="med" len="med"/>
                    </a:lnB>
                    <a:solidFill>
                      <a:srgbClr val="FFFFFF"/>
                    </a:solidFill>
                  </a:tcPr>
                </a:tc>
                <a:tc>
                  <a:txBody>
                    <a:bodyPr/>
                    <a:lstStyle/>
                    <a:p>
                      <a:pPr marL="345444" lvl="1" indent="-172722" algn="ctr">
                        <a:lnSpc>
                          <a:spcPts val="2240"/>
                        </a:lnSpc>
                        <a:buAutoNum type="arabicPeriod"/>
                        <a:defRPr/>
                      </a:pPr>
                      <a:r>
                        <a:rPr lang="en-US" sz="1600" spc="24">
                          <a:solidFill>
                            <a:srgbClr val="000000"/>
                          </a:solidFill>
                          <a:latin typeface="Trebuchet MS Bold"/>
                        </a:rPr>
                        <a:t>Réglementations complexes : Les réglementations strictes dans le domaine de la santé peuvent poser des défis supplémentaires en matière de conformité et de sécurité des données.</a:t>
                      </a:r>
                      <a:endParaRPr lang="en-US" sz="1100"/>
                    </a:p>
                    <a:p>
                      <a:pPr marL="345444" lvl="1" indent="-172722" algn="ctr">
                        <a:lnSpc>
                          <a:spcPts val="2240"/>
                        </a:lnSpc>
                        <a:buAutoNum type="arabicPeriod"/>
                      </a:pPr>
                      <a:r>
                        <a:rPr lang="en-US" sz="1600" spc="24">
                          <a:solidFill>
                            <a:srgbClr val="000000"/>
                          </a:solidFill>
                          <a:latin typeface="Trebuchet MS Bold"/>
                        </a:rPr>
                        <a:t>Concurrence accrue : D'autres fournisseurs de solutions ERP pourraient également cibler le secteur de la santé, entraînant une concurrence intense sur le marché.</a:t>
                      </a:r>
                    </a:p>
                  </a:txBody>
                  <a:tcPr marL="190500" marR="190500" marT="190500" marB="190500">
                    <a:lnL w="95250" cap="flat" cmpd="sng" algn="ctr">
                      <a:solidFill>
                        <a:srgbClr val="13538A"/>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5429250" y="1028700"/>
            <a:ext cx="3143250" cy="31432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37C9EF"/>
              </a:solidFill>
              <a:prstDash val="solid"/>
              <a:miter/>
            </a:ln>
          </p:spPr>
          <p:txBody>
            <a:bodyPr/>
            <a:lstStyle/>
            <a:p>
              <a:endParaRPr lang="fr-FR"/>
            </a:p>
          </p:txBody>
        </p:sp>
        <p:sp>
          <p:nvSpPr>
            <p:cNvPr id="5" name="TextBox 5"/>
            <p:cNvSpPr txBox="1"/>
            <p:nvPr/>
          </p:nvSpPr>
          <p:spPr>
            <a:xfrm>
              <a:off x="76200" y="238125"/>
              <a:ext cx="660400" cy="498475"/>
            </a:xfrm>
            <a:prstGeom prst="rect">
              <a:avLst/>
            </a:prstGeom>
          </p:spPr>
          <p:txBody>
            <a:bodyPr lIns="0" tIns="0" rIns="0" bIns="0" rtlCol="0" anchor="ctr"/>
            <a:lstStyle/>
            <a:p>
              <a:pPr algn="ctr">
                <a:lnSpc>
                  <a:spcPts val="8799"/>
                </a:lnSpc>
              </a:pPr>
              <a:r>
                <a:rPr lang="en-US" sz="8799">
                  <a:solidFill>
                    <a:srgbClr val="37C9EF"/>
                  </a:solidFill>
                  <a:latin typeface="Trebuchet MS Bold"/>
                </a:rPr>
                <a:t>W</a:t>
              </a:r>
            </a:p>
          </p:txBody>
        </p:sp>
      </p:grpSp>
      <p:grpSp>
        <p:nvGrpSpPr>
          <p:cNvPr id="6" name="Group 6"/>
          <p:cNvGrpSpPr/>
          <p:nvPr/>
        </p:nvGrpSpPr>
        <p:grpSpPr>
          <a:xfrm>
            <a:off x="14003067" y="1028700"/>
            <a:ext cx="3143250" cy="31432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37C9EF"/>
              </a:solidFill>
              <a:prstDash val="solid"/>
              <a:miter/>
            </a:ln>
          </p:spPr>
          <p:txBody>
            <a:bodyPr/>
            <a:lstStyle/>
            <a:p>
              <a:endParaRPr lang="fr-FR"/>
            </a:p>
          </p:txBody>
        </p:sp>
        <p:sp>
          <p:nvSpPr>
            <p:cNvPr id="8" name="TextBox 8"/>
            <p:cNvSpPr txBox="1"/>
            <p:nvPr/>
          </p:nvSpPr>
          <p:spPr>
            <a:xfrm>
              <a:off x="76200" y="238125"/>
              <a:ext cx="660400" cy="498475"/>
            </a:xfrm>
            <a:prstGeom prst="rect">
              <a:avLst/>
            </a:prstGeom>
          </p:spPr>
          <p:txBody>
            <a:bodyPr lIns="0" tIns="0" rIns="0" bIns="0" rtlCol="0" anchor="ctr"/>
            <a:lstStyle/>
            <a:p>
              <a:pPr algn="ctr">
                <a:lnSpc>
                  <a:spcPts val="8799"/>
                </a:lnSpc>
              </a:pPr>
              <a:r>
                <a:rPr lang="en-US" sz="8799">
                  <a:solidFill>
                    <a:srgbClr val="37C9EF"/>
                  </a:solidFill>
                  <a:latin typeface="Trebuchet MS Bold"/>
                </a:rPr>
                <a:t>T</a:t>
              </a:r>
            </a:p>
          </p:txBody>
        </p:sp>
      </p:grpSp>
      <p:grpSp>
        <p:nvGrpSpPr>
          <p:cNvPr id="9" name="Group 9"/>
          <p:cNvGrpSpPr/>
          <p:nvPr/>
        </p:nvGrpSpPr>
        <p:grpSpPr>
          <a:xfrm>
            <a:off x="1141683" y="1028700"/>
            <a:ext cx="3143250" cy="31432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2C92D5"/>
              </a:solidFill>
              <a:prstDash val="solid"/>
              <a:miter/>
            </a:ln>
          </p:spPr>
          <p:txBody>
            <a:bodyPr/>
            <a:lstStyle/>
            <a:p>
              <a:endParaRPr lang="fr-FR"/>
            </a:p>
          </p:txBody>
        </p:sp>
        <p:sp>
          <p:nvSpPr>
            <p:cNvPr id="11" name="TextBox 11"/>
            <p:cNvSpPr txBox="1"/>
            <p:nvPr/>
          </p:nvSpPr>
          <p:spPr>
            <a:xfrm>
              <a:off x="76200" y="238125"/>
              <a:ext cx="660400" cy="498475"/>
            </a:xfrm>
            <a:prstGeom prst="rect">
              <a:avLst/>
            </a:prstGeom>
          </p:spPr>
          <p:txBody>
            <a:bodyPr lIns="0" tIns="0" rIns="0" bIns="0" rtlCol="0" anchor="ctr"/>
            <a:lstStyle/>
            <a:p>
              <a:pPr algn="ctr">
                <a:lnSpc>
                  <a:spcPts val="8799"/>
                </a:lnSpc>
              </a:pPr>
              <a:r>
                <a:rPr lang="en-US" sz="8799">
                  <a:solidFill>
                    <a:srgbClr val="2C92D5"/>
                  </a:solidFill>
                  <a:latin typeface="Trebuchet MS Bold"/>
                </a:rPr>
                <a:t>S</a:t>
              </a:r>
            </a:p>
          </p:txBody>
        </p:sp>
      </p:grpSp>
      <p:grpSp>
        <p:nvGrpSpPr>
          <p:cNvPr id="12" name="Group 12"/>
          <p:cNvGrpSpPr/>
          <p:nvPr/>
        </p:nvGrpSpPr>
        <p:grpSpPr>
          <a:xfrm>
            <a:off x="9715939" y="1028700"/>
            <a:ext cx="3143250" cy="314325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2C92D5"/>
              </a:solidFill>
              <a:prstDash val="solid"/>
              <a:miter/>
            </a:ln>
          </p:spPr>
          <p:txBody>
            <a:bodyPr/>
            <a:lstStyle/>
            <a:p>
              <a:endParaRPr lang="fr-FR"/>
            </a:p>
          </p:txBody>
        </p:sp>
        <p:sp>
          <p:nvSpPr>
            <p:cNvPr id="14" name="TextBox 14"/>
            <p:cNvSpPr txBox="1"/>
            <p:nvPr/>
          </p:nvSpPr>
          <p:spPr>
            <a:xfrm>
              <a:off x="76200" y="238125"/>
              <a:ext cx="660400" cy="498475"/>
            </a:xfrm>
            <a:prstGeom prst="rect">
              <a:avLst/>
            </a:prstGeom>
          </p:spPr>
          <p:txBody>
            <a:bodyPr lIns="0" tIns="0" rIns="0" bIns="0" rtlCol="0" anchor="ctr"/>
            <a:lstStyle/>
            <a:p>
              <a:pPr algn="ctr">
                <a:lnSpc>
                  <a:spcPts val="8799"/>
                </a:lnSpc>
              </a:pPr>
              <a:r>
                <a:rPr lang="en-US" sz="8799">
                  <a:solidFill>
                    <a:srgbClr val="2C92D5"/>
                  </a:solidFill>
                  <a:latin typeface="Trebuchet MS Bold"/>
                </a:rPr>
                <a:t>O</a:t>
              </a:r>
            </a:p>
          </p:txBody>
        </p:sp>
      </p:grpSp>
      <p:sp>
        <p:nvSpPr>
          <p:cNvPr id="15" name="Espace réservé du numéro de diapositive 14">
            <a:extLst>
              <a:ext uri="{FF2B5EF4-FFF2-40B4-BE49-F238E27FC236}">
                <a16:creationId xmlns:a16="http://schemas.microsoft.com/office/drawing/2014/main" id="{A23BD225-774B-658B-48FD-8CE9F6AD1AFE}"/>
              </a:ext>
            </a:extLst>
          </p:cNvPr>
          <p:cNvSpPr>
            <a:spLocks noGrp="1"/>
          </p:cNvSpPr>
          <p:nvPr>
            <p:ph type="sldNum" sz="quarter" idx="12"/>
          </p:nvPr>
        </p:nvSpPr>
        <p:spPr>
          <a:xfrm>
            <a:off x="17678400" y="9823450"/>
            <a:ext cx="609600" cy="463550"/>
          </a:xfrm>
        </p:spPr>
        <p:txBody>
          <a:bodyPr/>
          <a:lstStyle/>
          <a:p>
            <a:fld id="{B6F15528-21DE-4FAA-801E-634DDDAF4B2B}" type="slidenum">
              <a:rPr lang="en-US" sz="2400" b="1" smtClean="0">
                <a:solidFill>
                  <a:schemeClr val="tx1"/>
                </a:solidFill>
                <a:latin typeface="Trebuchet MS" panose="020B0603020202020204" pitchFamily="34" charset="0"/>
              </a:rPr>
              <a:pPr/>
              <a:t>11</a:t>
            </a:fld>
            <a:endParaRPr lang="en-US" b="1" dirty="0">
              <a:solidFill>
                <a:schemeClr val="tx1"/>
              </a:solidFill>
              <a:latin typeface="Trebuchet MS" panose="020B0603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4915404" y="0"/>
            <a:ext cx="8457192"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LES RISQUES </a:t>
            </a:r>
          </a:p>
        </p:txBody>
      </p:sp>
      <p:sp>
        <p:nvSpPr>
          <p:cNvPr id="4" name="Freeform 4"/>
          <p:cNvSpPr/>
          <p:nvPr/>
        </p:nvSpPr>
        <p:spPr>
          <a:xfrm>
            <a:off x="1028700" y="1936921"/>
            <a:ext cx="16663903" cy="6413158"/>
          </a:xfrm>
          <a:custGeom>
            <a:avLst/>
            <a:gdLst/>
            <a:ahLst/>
            <a:cxnLst/>
            <a:rect l="l" t="t" r="r" b="b"/>
            <a:pathLst>
              <a:path w="16663903" h="6413158">
                <a:moveTo>
                  <a:pt x="0" y="0"/>
                </a:moveTo>
                <a:lnTo>
                  <a:pt x="16663903" y="0"/>
                </a:lnTo>
                <a:lnTo>
                  <a:pt x="16663903" y="6413158"/>
                </a:lnTo>
                <a:lnTo>
                  <a:pt x="0" y="6413158"/>
                </a:lnTo>
                <a:lnTo>
                  <a:pt x="0" y="0"/>
                </a:lnTo>
                <a:close/>
              </a:path>
            </a:pathLst>
          </a:custGeom>
          <a:blipFill>
            <a:blip r:embed="rId4"/>
            <a:stretch>
              <a:fillRect l="-521" r="-5940"/>
            </a:stretch>
          </a:blipFill>
        </p:spPr>
        <p:txBody>
          <a:bodyPr/>
          <a:lstStyle/>
          <a:p>
            <a:endParaRPr lang="fr-FR"/>
          </a:p>
        </p:txBody>
      </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Espace réservé du numéro de diapositive 5">
            <a:extLst>
              <a:ext uri="{FF2B5EF4-FFF2-40B4-BE49-F238E27FC236}">
                <a16:creationId xmlns:a16="http://schemas.microsoft.com/office/drawing/2014/main" id="{51BB4F78-35C6-0B62-01DD-CDEC55AA4D06}"/>
              </a:ext>
            </a:extLst>
          </p:cNvPr>
          <p:cNvSpPr>
            <a:spLocks noGrp="1"/>
          </p:cNvSpPr>
          <p:nvPr>
            <p:ph type="sldNum" sz="quarter" idx="12"/>
          </p:nvPr>
        </p:nvSpPr>
        <p:spPr>
          <a:xfrm>
            <a:off x="17678400" y="9899650"/>
            <a:ext cx="609600" cy="387350"/>
          </a:xfrm>
        </p:spPr>
        <p:txBody>
          <a:bodyPr/>
          <a:lstStyle/>
          <a:p>
            <a:fld id="{B6F15528-21DE-4FAA-801E-634DDDAF4B2B}" type="slidenum">
              <a:rPr lang="en-US" sz="2400" b="1" smtClean="0">
                <a:solidFill>
                  <a:schemeClr val="tx1"/>
                </a:solidFill>
                <a:latin typeface="Trebuchet MS" panose="020B0603020202020204" pitchFamily="34" charset="0"/>
              </a:rPr>
              <a:pPr/>
              <a:t>12</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2491639" y="8286921"/>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aphicFrame>
        <p:nvGraphicFramePr>
          <p:cNvPr id="4" name="Table 4"/>
          <p:cNvGraphicFramePr>
            <a:graphicFrameLocks noGrp="1"/>
          </p:cNvGraphicFramePr>
          <p:nvPr/>
        </p:nvGraphicFramePr>
        <p:xfrm>
          <a:off x="734786" y="3290207"/>
          <a:ext cx="7478484" cy="4977663"/>
        </p:xfrm>
        <a:graphic>
          <a:graphicData uri="http://schemas.openxmlformats.org/drawingml/2006/table">
            <a:tbl>
              <a:tblPr/>
              <a:tblGrid>
                <a:gridCol w="1869621">
                  <a:extLst>
                    <a:ext uri="{9D8B030D-6E8A-4147-A177-3AD203B41FA5}">
                      <a16:colId xmlns:a16="http://schemas.microsoft.com/office/drawing/2014/main" val="20000"/>
                    </a:ext>
                  </a:extLst>
                </a:gridCol>
                <a:gridCol w="1869621">
                  <a:extLst>
                    <a:ext uri="{9D8B030D-6E8A-4147-A177-3AD203B41FA5}">
                      <a16:colId xmlns:a16="http://schemas.microsoft.com/office/drawing/2014/main" val="20001"/>
                    </a:ext>
                  </a:extLst>
                </a:gridCol>
                <a:gridCol w="1869621">
                  <a:extLst>
                    <a:ext uri="{9D8B030D-6E8A-4147-A177-3AD203B41FA5}">
                      <a16:colId xmlns:a16="http://schemas.microsoft.com/office/drawing/2014/main" val="20002"/>
                    </a:ext>
                  </a:extLst>
                </a:gridCol>
                <a:gridCol w="1869621">
                  <a:extLst>
                    <a:ext uri="{9D8B030D-6E8A-4147-A177-3AD203B41FA5}">
                      <a16:colId xmlns:a16="http://schemas.microsoft.com/office/drawing/2014/main" val="20003"/>
                    </a:ext>
                  </a:extLst>
                </a:gridCol>
              </a:tblGrid>
              <a:tr h="1484940">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621"/>
                    </a:solidFill>
                  </a:tcPr>
                </a:tc>
                <a:tc>
                  <a:txBody>
                    <a:bodyPr/>
                    <a:lstStyle/>
                    <a:p>
                      <a:pPr algn="ctr">
                        <a:lnSpc>
                          <a:spcPts val="7042"/>
                        </a:lnSpc>
                        <a:defRPr/>
                      </a:pPr>
                      <a:r>
                        <a:rPr lang="en-US" sz="5030">
                          <a:solidFill>
                            <a:srgbClr val="000000"/>
                          </a:solidFill>
                          <a:latin typeface="Trebuchet MS"/>
                        </a:rPr>
                        <a:t>A</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9A23"/>
                    </a:solidFill>
                  </a:tcPr>
                </a:tc>
                <a:tc>
                  <a:txBody>
                    <a:bodyPr/>
                    <a:lstStyle/>
                    <a:p>
                      <a:pPr algn="ctr">
                        <a:lnSpc>
                          <a:spcPts val="7042"/>
                        </a:lnSpc>
                        <a:defRPr/>
                      </a:pPr>
                      <a:r>
                        <a:rPr lang="en-US" sz="5030">
                          <a:solidFill>
                            <a:srgbClr val="000000"/>
                          </a:solidFill>
                          <a:latin typeface="Trebuchet MS"/>
                        </a:rPr>
                        <a:t>B</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3131"/>
                    </a:solidFill>
                  </a:tcPr>
                </a:tc>
                <a:tc>
                  <a:txBody>
                    <a:bodyPr/>
                    <a:lstStyle/>
                    <a:p>
                      <a:pPr algn="ctr">
                        <a:lnSpc>
                          <a:spcPts val="7042"/>
                        </a:lnSpc>
                        <a:defRPr/>
                      </a:pPr>
                      <a:r>
                        <a:rPr lang="en-US" sz="5030">
                          <a:solidFill>
                            <a:srgbClr val="000000"/>
                          </a:solidFill>
                          <a:latin typeface="Trebuchet MS"/>
                        </a:rPr>
                        <a:t>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3131"/>
                    </a:solidFill>
                  </a:tcPr>
                </a:tc>
                <a:extLst>
                  <a:ext uri="{0D108BD9-81ED-4DB2-BD59-A6C34878D82A}">
                    <a16:rowId xmlns:a16="http://schemas.microsoft.com/office/drawing/2014/main" val="10000"/>
                  </a:ext>
                </a:extLst>
              </a:tr>
              <a:tr h="1484940">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77E451"/>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621"/>
                    </a:solidFill>
                  </a:tcPr>
                </a:tc>
                <a:tc>
                  <a:txBody>
                    <a:bodyPr/>
                    <a:lstStyle/>
                    <a:p>
                      <a:pPr algn="ctr">
                        <a:lnSpc>
                          <a:spcPts val="7042"/>
                        </a:lnSpc>
                        <a:defRPr/>
                      </a:pPr>
                      <a:r>
                        <a:rPr lang="en-US" sz="5030" dirty="0">
                          <a:solidFill>
                            <a:srgbClr val="000000"/>
                          </a:solidFill>
                          <a:latin typeface="Trebuchet MS"/>
                        </a:rPr>
                        <a:t>C</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9A23"/>
                    </a:solidFill>
                  </a:tcPr>
                </a:tc>
                <a:tc>
                  <a:txBody>
                    <a:bodyPr/>
                    <a:lstStyle/>
                    <a:p>
                      <a:pPr algn="ctr">
                        <a:lnSpc>
                          <a:spcPts val="7042"/>
                        </a:lnSpc>
                        <a:defRPr/>
                      </a:pPr>
                      <a:r>
                        <a:rPr lang="en-US" sz="5030">
                          <a:solidFill>
                            <a:srgbClr val="000000"/>
                          </a:solidFill>
                          <a:latin typeface="Trebuchet MS"/>
                        </a:rPr>
                        <a:t>D</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3131"/>
                    </a:solidFill>
                  </a:tcPr>
                </a:tc>
                <a:extLst>
                  <a:ext uri="{0D108BD9-81ED-4DB2-BD59-A6C34878D82A}">
                    <a16:rowId xmlns:a16="http://schemas.microsoft.com/office/drawing/2014/main" val="10001"/>
                  </a:ext>
                </a:extLst>
              </a:tr>
              <a:tr h="888698">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9B54A"/>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77E451"/>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621"/>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9A23"/>
                    </a:solidFill>
                  </a:tcPr>
                </a:tc>
                <a:extLst>
                  <a:ext uri="{0D108BD9-81ED-4DB2-BD59-A6C34878D82A}">
                    <a16:rowId xmlns:a16="http://schemas.microsoft.com/office/drawing/2014/main" val="10002"/>
                  </a:ext>
                </a:extLst>
              </a:tr>
              <a:tr h="1119085">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9B54A"/>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39B54A"/>
                    </a:solidFill>
                  </a:tcPr>
                </a:tc>
                <a:tc>
                  <a:txBody>
                    <a:bodyPr/>
                    <a:lstStyle/>
                    <a:p>
                      <a:pPr algn="ctr">
                        <a:lnSpc>
                          <a:spcPts val="2282"/>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77E451"/>
                    </a:solidFill>
                  </a:tcPr>
                </a:tc>
                <a:tc>
                  <a:txBody>
                    <a:bodyPr/>
                    <a:lstStyle/>
                    <a:p>
                      <a:pPr algn="ctr">
                        <a:lnSpc>
                          <a:spcPts val="4522"/>
                        </a:lnSpc>
                        <a:defRPr/>
                      </a:pPr>
                      <a:r>
                        <a:rPr lang="en-US" sz="3230" dirty="0">
                          <a:solidFill>
                            <a:srgbClr val="000000"/>
                          </a:solidFill>
                          <a:latin typeface="Trebuchet MS"/>
                        </a:rPr>
                        <a:t>F</a:t>
                      </a:r>
                      <a:endParaRPr lang="en-US" sz="1100" dirty="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621"/>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4690886" y="0"/>
            <a:ext cx="8906228"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MATRICE DES RISQUES </a:t>
            </a:r>
          </a:p>
        </p:txBody>
      </p:sp>
      <p:sp>
        <p:nvSpPr>
          <p:cNvPr id="6" name="TextBox 6"/>
          <p:cNvSpPr txBox="1"/>
          <p:nvPr/>
        </p:nvSpPr>
        <p:spPr>
          <a:xfrm>
            <a:off x="9253188" y="3738200"/>
            <a:ext cx="7822168" cy="3580296"/>
          </a:xfrm>
          <a:prstGeom prst="rect">
            <a:avLst/>
          </a:prstGeom>
        </p:spPr>
        <p:txBody>
          <a:bodyPr lIns="0" tIns="0" rIns="0" bIns="0" rtlCol="0" anchor="t">
            <a:spAutoFit/>
          </a:bodyPr>
          <a:lstStyle/>
          <a:p>
            <a:pPr algn="ctr">
              <a:lnSpc>
                <a:spcPts val="4785"/>
              </a:lnSpc>
            </a:pPr>
            <a:r>
              <a:rPr lang="en-US" sz="3418">
                <a:solidFill>
                  <a:srgbClr val="051D40"/>
                </a:solidFill>
                <a:latin typeface="Trebuchet MS"/>
              </a:rPr>
              <a:t>A- Incompatibilité avec le SI</a:t>
            </a:r>
          </a:p>
          <a:p>
            <a:pPr algn="ctr">
              <a:lnSpc>
                <a:spcPts val="4785"/>
              </a:lnSpc>
            </a:pPr>
            <a:r>
              <a:rPr lang="en-US" sz="3418">
                <a:solidFill>
                  <a:srgbClr val="051D40"/>
                </a:solidFill>
                <a:latin typeface="Trebuchet MS"/>
              </a:rPr>
              <a:t>B- Non conforme aux normes médicales </a:t>
            </a:r>
          </a:p>
          <a:p>
            <a:pPr algn="ctr">
              <a:lnSpc>
                <a:spcPts val="4785"/>
              </a:lnSpc>
            </a:pPr>
            <a:r>
              <a:rPr lang="en-US" sz="3418">
                <a:solidFill>
                  <a:srgbClr val="051D40"/>
                </a:solidFill>
                <a:latin typeface="Trebuchet MS"/>
              </a:rPr>
              <a:t>C- Résistance au changement</a:t>
            </a:r>
          </a:p>
          <a:p>
            <a:pPr algn="ctr">
              <a:lnSpc>
                <a:spcPts val="4785"/>
              </a:lnSpc>
            </a:pPr>
            <a:r>
              <a:rPr lang="en-US" sz="3418">
                <a:solidFill>
                  <a:srgbClr val="051D40"/>
                </a:solidFill>
                <a:latin typeface="Trebuchet MS"/>
              </a:rPr>
              <a:t>D- Panne de service</a:t>
            </a:r>
          </a:p>
          <a:p>
            <a:pPr algn="ctr">
              <a:lnSpc>
                <a:spcPts val="4785"/>
              </a:lnSpc>
            </a:pPr>
            <a:r>
              <a:rPr lang="en-US" sz="3418">
                <a:solidFill>
                  <a:srgbClr val="051D40"/>
                </a:solidFill>
                <a:latin typeface="Trebuchet MS"/>
              </a:rPr>
              <a:t>E- Problème de sécurité</a:t>
            </a:r>
          </a:p>
          <a:p>
            <a:pPr algn="ctr">
              <a:lnSpc>
                <a:spcPts val="4785"/>
              </a:lnSpc>
            </a:pPr>
            <a:r>
              <a:rPr lang="en-US" sz="3418">
                <a:solidFill>
                  <a:srgbClr val="051D40"/>
                </a:solidFill>
                <a:latin typeface="Trebuchet MS"/>
              </a:rPr>
              <a:t>F- Risque de dépassement de budget</a:t>
            </a:r>
          </a:p>
        </p:txBody>
      </p:sp>
      <p:sp>
        <p:nvSpPr>
          <p:cNvPr id="7" name="AutoShape 7"/>
          <p:cNvSpPr/>
          <p:nvPr/>
        </p:nvSpPr>
        <p:spPr>
          <a:xfrm flipV="1">
            <a:off x="734833" y="8286921"/>
            <a:ext cx="7676061" cy="19050"/>
          </a:xfrm>
          <a:prstGeom prst="line">
            <a:avLst/>
          </a:prstGeom>
          <a:ln w="38100" cap="flat">
            <a:solidFill>
              <a:srgbClr val="000000"/>
            </a:solidFill>
            <a:prstDash val="solid"/>
            <a:headEnd type="none" w="sm" len="sm"/>
            <a:tailEnd type="triangle" w="lg" len="med"/>
          </a:ln>
        </p:spPr>
        <p:txBody>
          <a:bodyPr/>
          <a:lstStyle/>
          <a:p>
            <a:endParaRPr lang="fr-FR"/>
          </a:p>
        </p:txBody>
      </p:sp>
      <p:sp>
        <p:nvSpPr>
          <p:cNvPr id="8" name="AutoShape 8"/>
          <p:cNvSpPr/>
          <p:nvPr/>
        </p:nvSpPr>
        <p:spPr>
          <a:xfrm flipV="1">
            <a:off x="734786" y="3086100"/>
            <a:ext cx="0" cy="5200821"/>
          </a:xfrm>
          <a:prstGeom prst="line">
            <a:avLst/>
          </a:prstGeom>
          <a:ln w="38100" cap="flat">
            <a:solidFill>
              <a:srgbClr val="000000"/>
            </a:solidFill>
            <a:prstDash val="solid"/>
            <a:headEnd type="none" w="sm" len="sm"/>
            <a:tailEnd type="triangle" w="lg" len="med"/>
          </a:ln>
        </p:spPr>
        <p:txBody>
          <a:bodyPr/>
          <a:lstStyle/>
          <a:p>
            <a:endParaRPr lang="fr-FR"/>
          </a:p>
        </p:txBody>
      </p:sp>
      <p:sp>
        <p:nvSpPr>
          <p:cNvPr id="9" name="TextBox 9"/>
          <p:cNvSpPr txBox="1"/>
          <p:nvPr/>
        </p:nvSpPr>
        <p:spPr>
          <a:xfrm>
            <a:off x="6751930" y="8269378"/>
            <a:ext cx="2388751" cy="589915"/>
          </a:xfrm>
          <a:prstGeom prst="rect">
            <a:avLst/>
          </a:prstGeom>
        </p:spPr>
        <p:txBody>
          <a:bodyPr lIns="0" tIns="0" rIns="0" bIns="0" rtlCol="0" anchor="t">
            <a:spAutoFit/>
          </a:bodyPr>
          <a:lstStyle/>
          <a:p>
            <a:pPr algn="ctr">
              <a:lnSpc>
                <a:spcPts val="4759"/>
              </a:lnSpc>
            </a:pPr>
            <a:r>
              <a:rPr lang="en-US" sz="3399">
                <a:solidFill>
                  <a:srgbClr val="051D40"/>
                </a:solidFill>
                <a:latin typeface="Trebuchet MS"/>
              </a:rPr>
              <a:t> Probabilité </a:t>
            </a:r>
          </a:p>
        </p:txBody>
      </p:sp>
      <p:sp>
        <p:nvSpPr>
          <p:cNvPr id="10" name="TextBox 10"/>
          <p:cNvSpPr txBox="1"/>
          <p:nvPr/>
        </p:nvSpPr>
        <p:spPr>
          <a:xfrm>
            <a:off x="249674" y="2208275"/>
            <a:ext cx="1558052" cy="589915"/>
          </a:xfrm>
          <a:prstGeom prst="rect">
            <a:avLst/>
          </a:prstGeom>
        </p:spPr>
        <p:txBody>
          <a:bodyPr lIns="0" tIns="0" rIns="0" bIns="0" rtlCol="0" anchor="t">
            <a:spAutoFit/>
          </a:bodyPr>
          <a:lstStyle/>
          <a:p>
            <a:pPr algn="ctr">
              <a:lnSpc>
                <a:spcPts val="4759"/>
              </a:lnSpc>
            </a:pPr>
            <a:r>
              <a:rPr lang="en-US" sz="3399">
                <a:solidFill>
                  <a:srgbClr val="051D40"/>
                </a:solidFill>
                <a:latin typeface="Trebuchet MS"/>
              </a:rPr>
              <a:t>Gravité </a:t>
            </a:r>
          </a:p>
        </p:txBody>
      </p:sp>
      <p:sp>
        <p:nvSpPr>
          <p:cNvPr id="11" name="Espace réservé du numéro de diapositive 10">
            <a:extLst>
              <a:ext uri="{FF2B5EF4-FFF2-40B4-BE49-F238E27FC236}">
                <a16:creationId xmlns:a16="http://schemas.microsoft.com/office/drawing/2014/main" id="{3BCD8BEA-A5E6-C6AF-83FE-FB7F5962FA42}"/>
              </a:ext>
            </a:extLst>
          </p:cNvPr>
          <p:cNvSpPr>
            <a:spLocks noGrp="1"/>
          </p:cNvSpPr>
          <p:nvPr>
            <p:ph type="sldNum" sz="quarter" idx="12"/>
          </p:nvPr>
        </p:nvSpPr>
        <p:spPr>
          <a:xfrm>
            <a:off x="17678401" y="9697085"/>
            <a:ext cx="609599" cy="589915"/>
          </a:xfrm>
        </p:spPr>
        <p:txBody>
          <a:bodyPr/>
          <a:lstStyle/>
          <a:p>
            <a:fld id="{B6F15528-21DE-4FAA-801E-634DDDAF4B2B}" type="slidenum">
              <a:rPr lang="en-US" sz="2400" b="1" smtClean="0">
                <a:solidFill>
                  <a:schemeClr val="tx1"/>
                </a:solidFill>
                <a:latin typeface="Trebuchet MS" panose="020B0603020202020204" pitchFamily="34" charset="0"/>
              </a:rPr>
              <a:pPr/>
              <a:t>13</a:t>
            </a:fld>
            <a:endParaRPr lang="en-US" b="1" dirty="0">
              <a:solidFill>
                <a:schemeClr val="tx1"/>
              </a:solidFill>
              <a:latin typeface="Trebuchet MS" panose="020B0603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0" y="3270862"/>
            <a:ext cx="18288000" cy="3745276"/>
          </a:xfrm>
          <a:custGeom>
            <a:avLst/>
            <a:gdLst/>
            <a:ahLst/>
            <a:cxnLst/>
            <a:rect l="l" t="t" r="r" b="b"/>
            <a:pathLst>
              <a:path w="18288000" h="3745276">
                <a:moveTo>
                  <a:pt x="0" y="0"/>
                </a:moveTo>
                <a:lnTo>
                  <a:pt x="18288000" y="0"/>
                </a:lnTo>
                <a:lnTo>
                  <a:pt x="18288000" y="3745276"/>
                </a:lnTo>
                <a:lnTo>
                  <a:pt x="0" y="3745276"/>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4915404" y="0"/>
            <a:ext cx="8457192"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PLANNING</a:t>
            </a:r>
          </a:p>
        </p:txBody>
      </p:sp>
      <p:sp>
        <p:nvSpPr>
          <p:cNvPr id="6" name="Espace réservé du numéro de diapositive 5">
            <a:extLst>
              <a:ext uri="{FF2B5EF4-FFF2-40B4-BE49-F238E27FC236}">
                <a16:creationId xmlns:a16="http://schemas.microsoft.com/office/drawing/2014/main" id="{CD672C5D-70E3-E5FB-FA94-89968734B4D9}"/>
              </a:ext>
            </a:extLst>
          </p:cNvPr>
          <p:cNvSpPr>
            <a:spLocks noGrp="1"/>
          </p:cNvSpPr>
          <p:nvPr>
            <p:ph type="sldNum" sz="quarter" idx="12"/>
          </p:nvPr>
        </p:nvSpPr>
        <p:spPr>
          <a:xfrm>
            <a:off x="17678400" y="9823450"/>
            <a:ext cx="609600" cy="463550"/>
          </a:xfrm>
        </p:spPr>
        <p:txBody>
          <a:bodyPr/>
          <a:lstStyle/>
          <a:p>
            <a:fld id="{B6F15528-21DE-4FAA-801E-634DDDAF4B2B}" type="slidenum">
              <a:rPr lang="en-US" sz="2400" smtClean="0">
                <a:solidFill>
                  <a:schemeClr val="tx1"/>
                </a:solidFill>
                <a:latin typeface="Trebuchet MS" panose="020B0603020202020204" pitchFamily="34" charset="0"/>
              </a:rPr>
              <a:pPr/>
              <a:t>14</a:t>
            </a:fld>
            <a:endParaRPr lang="en-US"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0" y="1333500"/>
            <a:ext cx="18136412" cy="8486972"/>
          </a:xfrm>
          <a:custGeom>
            <a:avLst/>
            <a:gdLst/>
            <a:ahLst/>
            <a:cxnLst/>
            <a:rect l="l" t="t" r="r" b="b"/>
            <a:pathLst>
              <a:path w="18136412" h="8486972">
                <a:moveTo>
                  <a:pt x="0" y="0"/>
                </a:moveTo>
                <a:lnTo>
                  <a:pt x="18136412" y="0"/>
                </a:lnTo>
                <a:lnTo>
                  <a:pt x="18136412" y="8486972"/>
                </a:lnTo>
                <a:lnTo>
                  <a:pt x="0" y="8486972"/>
                </a:lnTo>
                <a:lnTo>
                  <a:pt x="0" y="0"/>
                </a:lnTo>
                <a:close/>
              </a:path>
            </a:pathLst>
          </a:custGeom>
          <a:blipFill>
            <a:blip r:embed="rId4"/>
            <a:stretch>
              <a:fillRect/>
            </a:stretch>
          </a:blipFill>
        </p:spPr>
        <p:txBody>
          <a:bodyPr/>
          <a:lstStyle/>
          <a:p>
            <a:endParaRPr lang="fr-FR" dirty="0"/>
          </a:p>
        </p:txBody>
      </p:sp>
      <p:sp>
        <p:nvSpPr>
          <p:cNvPr id="5" name="TextBox 5"/>
          <p:cNvSpPr txBox="1"/>
          <p:nvPr/>
        </p:nvSpPr>
        <p:spPr>
          <a:xfrm>
            <a:off x="4915404" y="0"/>
            <a:ext cx="8457192"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PLANNING</a:t>
            </a:r>
          </a:p>
        </p:txBody>
      </p:sp>
      <p:sp>
        <p:nvSpPr>
          <p:cNvPr id="6" name="Espace réservé du numéro de diapositive 5">
            <a:extLst>
              <a:ext uri="{FF2B5EF4-FFF2-40B4-BE49-F238E27FC236}">
                <a16:creationId xmlns:a16="http://schemas.microsoft.com/office/drawing/2014/main" id="{1436FD3D-4BDF-59C6-1B8B-671EC3F3C8AD}"/>
              </a:ext>
            </a:extLst>
          </p:cNvPr>
          <p:cNvSpPr>
            <a:spLocks noGrp="1"/>
          </p:cNvSpPr>
          <p:nvPr>
            <p:ph type="sldNum" sz="quarter" idx="12"/>
          </p:nvPr>
        </p:nvSpPr>
        <p:spPr>
          <a:xfrm>
            <a:off x="17678400" y="9891856"/>
            <a:ext cx="609600" cy="395144"/>
          </a:xfrm>
        </p:spPr>
        <p:txBody>
          <a:bodyPr/>
          <a:lstStyle/>
          <a:p>
            <a:fld id="{B6F15528-21DE-4FAA-801E-634DDDAF4B2B}" type="slidenum">
              <a:rPr lang="en-US" sz="2400" b="1" smtClean="0">
                <a:solidFill>
                  <a:schemeClr val="tx1"/>
                </a:solidFill>
                <a:latin typeface="Trebuchet MS" panose="020B0603020202020204" pitchFamily="34" charset="0"/>
              </a:rPr>
              <a:pPr/>
              <a:t>15</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0" y="2246391"/>
            <a:ext cx="18288000" cy="5794218"/>
          </a:xfrm>
          <a:custGeom>
            <a:avLst/>
            <a:gdLst/>
            <a:ahLst/>
            <a:cxnLst/>
            <a:rect l="l" t="t" r="r" b="b"/>
            <a:pathLst>
              <a:path w="18288000" h="5794218">
                <a:moveTo>
                  <a:pt x="0" y="0"/>
                </a:moveTo>
                <a:lnTo>
                  <a:pt x="18288000" y="0"/>
                </a:lnTo>
                <a:lnTo>
                  <a:pt x="18288000" y="5794218"/>
                </a:lnTo>
                <a:lnTo>
                  <a:pt x="0" y="5794218"/>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4915404" y="0"/>
            <a:ext cx="8457192"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PLANNING</a:t>
            </a:r>
          </a:p>
        </p:txBody>
      </p:sp>
      <p:sp>
        <p:nvSpPr>
          <p:cNvPr id="6" name="Espace réservé du numéro de diapositive 5">
            <a:extLst>
              <a:ext uri="{FF2B5EF4-FFF2-40B4-BE49-F238E27FC236}">
                <a16:creationId xmlns:a16="http://schemas.microsoft.com/office/drawing/2014/main" id="{514DB9F1-E521-E69F-A0A9-1A52D1225F4F}"/>
              </a:ext>
            </a:extLst>
          </p:cNvPr>
          <p:cNvSpPr>
            <a:spLocks noGrp="1"/>
          </p:cNvSpPr>
          <p:nvPr>
            <p:ph type="sldNum" sz="quarter" idx="12"/>
          </p:nvPr>
        </p:nvSpPr>
        <p:spPr>
          <a:xfrm>
            <a:off x="17602200" y="9747250"/>
            <a:ext cx="685800" cy="539750"/>
          </a:xfrm>
        </p:spPr>
        <p:txBody>
          <a:bodyPr/>
          <a:lstStyle/>
          <a:p>
            <a:fld id="{B6F15528-21DE-4FAA-801E-634DDDAF4B2B}" type="slidenum">
              <a:rPr lang="en-US" sz="2400" b="1" smtClean="0">
                <a:solidFill>
                  <a:schemeClr val="tx1"/>
                </a:solidFill>
                <a:latin typeface="Trebuchet MS" panose="020B0603020202020204" pitchFamily="34" charset="0"/>
              </a:rPr>
              <a:pPr/>
              <a:t>16</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4000" y="478155"/>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543050" y="-54747"/>
            <a:ext cx="2760734" cy="10341747"/>
            <a:chOff x="0" y="0"/>
            <a:chExt cx="727107" cy="2723752"/>
          </a:xfrm>
        </p:grpSpPr>
        <p:sp>
          <p:nvSpPr>
            <p:cNvPr id="4" name="Freeform 4"/>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fr-FR"/>
            </a:p>
          </p:txBody>
        </p:sp>
        <p:sp>
          <p:nvSpPr>
            <p:cNvPr id="5" name="TextBox 5"/>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6" name="Freeform 6"/>
          <p:cNvSpPr/>
          <p:nvPr/>
        </p:nvSpPr>
        <p:spPr>
          <a:xfrm>
            <a:off x="2706879" y="1028700"/>
            <a:ext cx="12874242" cy="9258300"/>
          </a:xfrm>
          <a:custGeom>
            <a:avLst/>
            <a:gdLst/>
            <a:ahLst/>
            <a:cxnLst/>
            <a:rect l="l" t="t" r="r" b="b"/>
            <a:pathLst>
              <a:path w="12874242" h="9258300">
                <a:moveTo>
                  <a:pt x="0" y="0"/>
                </a:moveTo>
                <a:lnTo>
                  <a:pt x="12874242" y="0"/>
                </a:lnTo>
                <a:lnTo>
                  <a:pt x="12874242" y="9258300"/>
                </a:lnTo>
                <a:lnTo>
                  <a:pt x="0" y="9258300"/>
                </a:lnTo>
                <a:lnTo>
                  <a:pt x="0" y="0"/>
                </a:lnTo>
                <a:close/>
              </a:path>
            </a:pathLst>
          </a:custGeom>
          <a:blipFill>
            <a:blip r:embed="rId4"/>
            <a:stretch>
              <a:fillRect/>
            </a:stretch>
          </a:blipFill>
        </p:spPr>
        <p:txBody>
          <a:bodyPr/>
          <a:lstStyle/>
          <a:p>
            <a:endParaRPr lang="fr-FR"/>
          </a:p>
        </p:txBody>
      </p:sp>
      <p:sp>
        <p:nvSpPr>
          <p:cNvPr id="7" name="TextBox 7"/>
          <p:cNvSpPr txBox="1"/>
          <p:nvPr/>
        </p:nvSpPr>
        <p:spPr>
          <a:xfrm>
            <a:off x="5200915" y="0"/>
            <a:ext cx="7886170"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51D40"/>
                </a:solidFill>
                <a:latin typeface="Trebuchet MS Bold"/>
              </a:rPr>
              <a:t>VUE APPLICATIVE</a:t>
            </a:r>
          </a:p>
        </p:txBody>
      </p:sp>
      <p:sp>
        <p:nvSpPr>
          <p:cNvPr id="8" name="Espace réservé du numéro de diapositive 7">
            <a:extLst>
              <a:ext uri="{FF2B5EF4-FFF2-40B4-BE49-F238E27FC236}">
                <a16:creationId xmlns:a16="http://schemas.microsoft.com/office/drawing/2014/main" id="{D05DAA9E-5233-B9C8-E15F-E7E2E2AFA128}"/>
              </a:ext>
            </a:extLst>
          </p:cNvPr>
          <p:cNvSpPr>
            <a:spLocks noGrp="1"/>
          </p:cNvSpPr>
          <p:nvPr>
            <p:ph type="sldNum" sz="quarter" idx="12"/>
          </p:nvPr>
        </p:nvSpPr>
        <p:spPr>
          <a:xfrm>
            <a:off x="17678400" y="9747250"/>
            <a:ext cx="609600" cy="539750"/>
          </a:xfrm>
        </p:spPr>
        <p:txBody>
          <a:bodyPr/>
          <a:lstStyle/>
          <a:p>
            <a:fld id="{B6F15528-21DE-4FAA-801E-634DDDAF4B2B}" type="slidenum">
              <a:rPr lang="en-US" sz="2400" b="1" smtClean="0">
                <a:solidFill>
                  <a:schemeClr val="tx1"/>
                </a:solidFill>
                <a:latin typeface="Trebuchet MS" panose="020B0603020202020204" pitchFamily="34" charset="0"/>
              </a:rPr>
              <a:pPr/>
              <a:t>17</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fr-FR"/>
          </a:p>
        </p:txBody>
      </p:sp>
      <p:sp>
        <p:nvSpPr>
          <p:cNvPr id="4" name="Freeform 4"/>
          <p:cNvSpPr/>
          <p:nvPr/>
        </p:nvSpPr>
        <p:spPr>
          <a:xfrm>
            <a:off x="4958286" y="2625097"/>
            <a:ext cx="12690585" cy="7618298"/>
          </a:xfrm>
          <a:custGeom>
            <a:avLst/>
            <a:gdLst/>
            <a:ahLst/>
            <a:cxnLst/>
            <a:rect l="l" t="t" r="r" b="b"/>
            <a:pathLst>
              <a:path w="12690585" h="7618298">
                <a:moveTo>
                  <a:pt x="0" y="0"/>
                </a:moveTo>
                <a:lnTo>
                  <a:pt x="12690585" y="0"/>
                </a:lnTo>
                <a:lnTo>
                  <a:pt x="12690585" y="7618299"/>
                </a:lnTo>
                <a:lnTo>
                  <a:pt x="0" y="7618299"/>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1559180" y="2139322"/>
            <a:ext cx="3399106"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56AEFF"/>
                </a:solidFill>
                <a:latin typeface="Trebuchet MS Bold"/>
              </a:rPr>
              <a:t>BUDGET</a:t>
            </a:r>
          </a:p>
        </p:txBody>
      </p:sp>
      <p:sp>
        <p:nvSpPr>
          <p:cNvPr id="6" name="Espace réservé du numéro de diapositive 5">
            <a:extLst>
              <a:ext uri="{FF2B5EF4-FFF2-40B4-BE49-F238E27FC236}">
                <a16:creationId xmlns:a16="http://schemas.microsoft.com/office/drawing/2014/main" id="{13B348E5-98BE-A228-59E1-EDF9B426882E}"/>
              </a:ext>
            </a:extLst>
          </p:cNvPr>
          <p:cNvSpPr>
            <a:spLocks noGrp="1"/>
          </p:cNvSpPr>
          <p:nvPr>
            <p:ph type="sldNum" sz="quarter" idx="12"/>
          </p:nvPr>
        </p:nvSpPr>
        <p:spPr>
          <a:xfrm>
            <a:off x="17602200" y="9823450"/>
            <a:ext cx="685800" cy="463550"/>
          </a:xfrm>
        </p:spPr>
        <p:txBody>
          <a:bodyPr/>
          <a:lstStyle/>
          <a:p>
            <a:fld id="{B6F15528-21DE-4FAA-801E-634DDDAF4B2B}" type="slidenum">
              <a:rPr lang="en-US" sz="2400" b="1" smtClean="0">
                <a:solidFill>
                  <a:schemeClr val="tx1"/>
                </a:solidFill>
                <a:latin typeface="Trebuchet MS" panose="020B0603020202020204" pitchFamily="34" charset="0"/>
              </a:rPr>
              <a:pPr/>
              <a:t>18</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0637321" y="2218634"/>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txBody>
            <a:bodyPr/>
            <a:lstStyle/>
            <a:p>
              <a:endParaRPr lang="fr-FR"/>
            </a:p>
          </p:txBody>
        </p:sp>
      </p:grpSp>
      <p:sp>
        <p:nvSpPr>
          <p:cNvPr id="5" name="TextBox 5"/>
          <p:cNvSpPr txBox="1"/>
          <p:nvPr/>
        </p:nvSpPr>
        <p:spPr>
          <a:xfrm>
            <a:off x="1280438" y="3760383"/>
            <a:ext cx="10434893" cy="2623360"/>
          </a:xfrm>
          <a:prstGeom prst="rect">
            <a:avLst/>
          </a:prstGeom>
        </p:spPr>
        <p:txBody>
          <a:bodyPr lIns="0" tIns="0" rIns="0" bIns="0" rtlCol="0" anchor="t">
            <a:spAutoFit/>
          </a:bodyPr>
          <a:lstStyle/>
          <a:p>
            <a:pPr marL="0" lvl="0" indent="0">
              <a:lnSpc>
                <a:spcPts val="10543"/>
              </a:lnSpc>
            </a:pPr>
            <a:r>
              <a:rPr lang="en-US" sz="7530" spc="459">
                <a:solidFill>
                  <a:srgbClr val="051D40"/>
                </a:solidFill>
                <a:latin typeface="Now Bold"/>
              </a:rPr>
              <a:t>MERCI POUR VOTRE ATTENTION</a:t>
            </a:r>
          </a:p>
        </p:txBody>
      </p:sp>
      <p:sp>
        <p:nvSpPr>
          <p:cNvPr id="6" name="TextBox 6"/>
          <p:cNvSpPr txBox="1"/>
          <p:nvPr/>
        </p:nvSpPr>
        <p:spPr>
          <a:xfrm>
            <a:off x="3136813" y="1884522"/>
            <a:ext cx="1810574" cy="338237"/>
          </a:xfrm>
          <a:prstGeom prst="rect">
            <a:avLst/>
          </a:prstGeom>
        </p:spPr>
        <p:txBody>
          <a:bodyPr lIns="0" tIns="0" rIns="0" bIns="0" rtlCol="0" anchor="t">
            <a:spAutoFit/>
          </a:bodyPr>
          <a:lstStyle/>
          <a:p>
            <a:pPr>
              <a:lnSpc>
                <a:spcPts val="2666"/>
              </a:lnSpc>
            </a:pPr>
            <a:r>
              <a:rPr lang="en-US" sz="2167" spc="-43">
                <a:solidFill>
                  <a:srgbClr val="56AEFF"/>
                </a:solidFill>
                <a:latin typeface="DM Sans Italics"/>
              </a:rPr>
              <a:t>IONIS STM</a:t>
            </a:r>
          </a:p>
        </p:txBody>
      </p:sp>
      <p:sp>
        <p:nvSpPr>
          <p:cNvPr id="7" name="Freeform 7"/>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Espace réservé du numéro de diapositive 8">
            <a:extLst>
              <a:ext uri="{FF2B5EF4-FFF2-40B4-BE49-F238E27FC236}">
                <a16:creationId xmlns:a16="http://schemas.microsoft.com/office/drawing/2014/main" id="{C814ABE2-9DDA-EEBA-F372-6C38462BDDEF}"/>
              </a:ext>
            </a:extLst>
          </p:cNvPr>
          <p:cNvSpPr>
            <a:spLocks noGrp="1"/>
          </p:cNvSpPr>
          <p:nvPr>
            <p:ph type="sldNum" sz="quarter" idx="12"/>
          </p:nvPr>
        </p:nvSpPr>
        <p:spPr>
          <a:xfrm>
            <a:off x="17602200" y="9823450"/>
            <a:ext cx="685800" cy="463550"/>
          </a:xfrm>
        </p:spPr>
        <p:txBody>
          <a:bodyPr/>
          <a:lstStyle/>
          <a:p>
            <a:fld id="{B6F15528-21DE-4FAA-801E-634DDDAF4B2B}" type="slidenum">
              <a:rPr lang="en-US" sz="2400" b="1" smtClean="0">
                <a:solidFill>
                  <a:schemeClr val="tx1"/>
                </a:solidFill>
                <a:latin typeface="Trebuchet MS" panose="020B0603020202020204" pitchFamily="34" charset="0"/>
              </a:rPr>
              <a:pPr/>
              <a:t>19</a:t>
            </a:fld>
            <a:endParaRPr lang="en-US" b="1" dirty="0">
              <a:solidFill>
                <a:schemeClr val="tx1"/>
              </a:solidFill>
              <a:latin typeface="Trebuchet MS" panose="020B0603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7800" y="1181820"/>
            <a:ext cx="16382874" cy="9105180"/>
          </a:xfrm>
          <a:custGeom>
            <a:avLst/>
            <a:gdLst/>
            <a:ahLst/>
            <a:cxnLst/>
            <a:rect l="l" t="t" r="r" b="b"/>
            <a:pathLst>
              <a:path w="16382874" h="9105180">
                <a:moveTo>
                  <a:pt x="0" y="0"/>
                </a:moveTo>
                <a:lnTo>
                  <a:pt x="16382873" y="0"/>
                </a:lnTo>
                <a:lnTo>
                  <a:pt x="16382873" y="9105180"/>
                </a:lnTo>
                <a:lnTo>
                  <a:pt x="0" y="9105180"/>
                </a:lnTo>
                <a:lnTo>
                  <a:pt x="0" y="0"/>
                </a:lnTo>
                <a:close/>
              </a:path>
            </a:pathLst>
          </a:custGeom>
          <a:blipFill>
            <a:blip r:embed="rId2"/>
            <a:stretch>
              <a:fillRect/>
            </a:stretch>
          </a:blipFill>
        </p:spPr>
        <p:txBody>
          <a:bodyPr/>
          <a:lstStyle/>
          <a:p>
            <a:endParaRPr lang="fr-FR"/>
          </a:p>
        </p:txBody>
      </p:sp>
      <p:grpSp>
        <p:nvGrpSpPr>
          <p:cNvPr id="3" name="Group 3"/>
          <p:cNvGrpSpPr/>
          <p:nvPr/>
        </p:nvGrpSpPr>
        <p:grpSpPr>
          <a:xfrm>
            <a:off x="11923785" y="2091891"/>
            <a:ext cx="5788628" cy="1385547"/>
            <a:chOff x="0" y="0"/>
            <a:chExt cx="1524577" cy="364918"/>
          </a:xfrm>
        </p:grpSpPr>
        <p:sp>
          <p:nvSpPr>
            <p:cNvPr id="4" name="Freeform 4"/>
            <p:cNvSpPr/>
            <p:nvPr/>
          </p:nvSpPr>
          <p:spPr>
            <a:xfrm>
              <a:off x="0" y="0"/>
              <a:ext cx="1524577" cy="364918"/>
            </a:xfrm>
            <a:custGeom>
              <a:avLst/>
              <a:gdLst/>
              <a:ahLst/>
              <a:cxnLst/>
              <a:rect l="l" t="t" r="r" b="b"/>
              <a:pathLst>
                <a:path w="1524577" h="364918">
                  <a:moveTo>
                    <a:pt x="0" y="0"/>
                  </a:moveTo>
                  <a:lnTo>
                    <a:pt x="1524577" y="0"/>
                  </a:lnTo>
                  <a:lnTo>
                    <a:pt x="1524577" y="364918"/>
                  </a:lnTo>
                  <a:lnTo>
                    <a:pt x="0" y="364918"/>
                  </a:lnTo>
                  <a:close/>
                </a:path>
              </a:pathLst>
            </a:custGeom>
            <a:solidFill>
              <a:srgbClr val="000000">
                <a:alpha val="0"/>
              </a:srgbClr>
            </a:solidFill>
            <a:ln w="38100" cap="sq">
              <a:solidFill>
                <a:srgbClr val="FF3131"/>
              </a:solidFill>
              <a:prstDash val="solid"/>
              <a:miter/>
            </a:ln>
          </p:spPr>
          <p:txBody>
            <a:bodyPr/>
            <a:lstStyle/>
            <a:p>
              <a:endParaRPr lang="fr-FR"/>
            </a:p>
          </p:txBody>
        </p:sp>
        <p:sp>
          <p:nvSpPr>
            <p:cNvPr id="5" name="TextBox 5"/>
            <p:cNvSpPr txBox="1"/>
            <p:nvPr/>
          </p:nvSpPr>
          <p:spPr>
            <a:xfrm>
              <a:off x="0" y="-38100"/>
              <a:ext cx="1524577" cy="403018"/>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7333775" y="0"/>
            <a:ext cx="3620449"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051D40"/>
                </a:solidFill>
                <a:latin typeface="Trebuchet MS Bold"/>
              </a:rPr>
              <a:t>CONSTAT</a:t>
            </a:r>
          </a:p>
        </p:txBody>
      </p:sp>
      <p:sp>
        <p:nvSpPr>
          <p:cNvPr id="7" name="Espace réservé du numéro de diapositive 6">
            <a:extLst>
              <a:ext uri="{FF2B5EF4-FFF2-40B4-BE49-F238E27FC236}">
                <a16:creationId xmlns:a16="http://schemas.microsoft.com/office/drawing/2014/main" id="{E80611E4-DD5A-8984-8167-DDF7E2E8A86D}"/>
              </a:ext>
            </a:extLst>
          </p:cNvPr>
          <p:cNvSpPr>
            <a:spLocks noGrp="1"/>
          </p:cNvSpPr>
          <p:nvPr>
            <p:ph type="sldNum" sz="quarter" idx="12"/>
          </p:nvPr>
        </p:nvSpPr>
        <p:spPr>
          <a:xfrm>
            <a:off x="17830800" y="9936160"/>
            <a:ext cx="457200" cy="350840"/>
          </a:xfrm>
        </p:spPr>
        <p:txBody>
          <a:bodyPr/>
          <a:lstStyle/>
          <a:p>
            <a:fld id="{B6F15528-21DE-4FAA-801E-634DDDAF4B2B}" type="slidenum">
              <a:rPr lang="en-US" sz="2400" b="1" smtClean="0">
                <a:solidFill>
                  <a:schemeClr val="tx1"/>
                </a:solidFill>
                <a:latin typeface="Trebuchet MS" panose="020B0603020202020204" pitchFamily="34" charset="0"/>
              </a:rPr>
              <a:pPr/>
              <a:t>2</a:t>
            </a:fld>
            <a:endParaRPr lang="en-US" sz="1400"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29670" y="7928755"/>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3" name="AutoShape 3"/>
          <p:cNvSpPr/>
          <p:nvPr/>
        </p:nvSpPr>
        <p:spPr>
          <a:xfrm flipV="1">
            <a:off x="4193305"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4" name="AutoShape 4"/>
          <p:cNvSpPr/>
          <p:nvPr/>
        </p:nvSpPr>
        <p:spPr>
          <a:xfrm flipV="1">
            <a:off x="8183583" y="4172687"/>
            <a:ext cx="2800857" cy="0"/>
          </a:xfrm>
          <a:prstGeom prst="line">
            <a:avLst/>
          </a:prstGeom>
          <a:ln w="47625" cap="flat">
            <a:solidFill>
              <a:srgbClr val="FFFFFF"/>
            </a:solidFill>
            <a:prstDash val="solid"/>
            <a:headEnd type="none" w="sm" len="sm"/>
            <a:tailEnd type="none" w="sm" len="sm"/>
          </a:ln>
        </p:spPr>
        <p:txBody>
          <a:bodyPr/>
          <a:lstStyle/>
          <a:p>
            <a:endParaRPr lang="fr-FR"/>
          </a:p>
        </p:txBody>
      </p:sp>
      <p:sp>
        <p:nvSpPr>
          <p:cNvPr id="5" name="AutoShape 5"/>
          <p:cNvSpPr/>
          <p:nvPr/>
        </p:nvSpPr>
        <p:spPr>
          <a:xfrm flipV="1">
            <a:off x="8019974"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6" name="AutoShape 6"/>
          <p:cNvSpPr/>
          <p:nvPr/>
        </p:nvSpPr>
        <p:spPr>
          <a:xfrm flipV="1">
            <a:off x="12281643" y="4142151"/>
            <a:ext cx="2800857" cy="0"/>
          </a:xfrm>
          <a:prstGeom prst="line">
            <a:avLst/>
          </a:prstGeom>
          <a:ln w="47625" cap="flat">
            <a:solidFill>
              <a:srgbClr val="FFFFFF"/>
            </a:solidFill>
            <a:prstDash val="solid"/>
            <a:headEnd type="none" w="sm" len="sm"/>
            <a:tailEnd type="none" w="sm" len="sm"/>
          </a:ln>
        </p:spPr>
        <p:txBody>
          <a:bodyPr/>
          <a:lstStyle/>
          <a:p>
            <a:endParaRPr lang="fr-FR"/>
          </a:p>
        </p:txBody>
      </p:sp>
      <p:sp>
        <p:nvSpPr>
          <p:cNvPr id="7" name="AutoShape 7"/>
          <p:cNvSpPr/>
          <p:nvPr/>
        </p:nvSpPr>
        <p:spPr>
          <a:xfrm flipV="1">
            <a:off x="11784138"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8" name="Freeform 8"/>
          <p:cNvSpPr/>
          <p:nvPr/>
        </p:nvSpPr>
        <p:spPr>
          <a:xfrm>
            <a:off x="8524341" y="2361923"/>
            <a:ext cx="9676648" cy="6448578"/>
          </a:xfrm>
          <a:custGeom>
            <a:avLst/>
            <a:gdLst/>
            <a:ahLst/>
            <a:cxnLst/>
            <a:rect l="l" t="t" r="r" b="b"/>
            <a:pathLst>
              <a:path w="9676648" h="6448578">
                <a:moveTo>
                  <a:pt x="0" y="0"/>
                </a:moveTo>
                <a:lnTo>
                  <a:pt x="9676648" y="0"/>
                </a:lnTo>
                <a:lnTo>
                  <a:pt x="9676648" y="6448579"/>
                </a:lnTo>
                <a:lnTo>
                  <a:pt x="0" y="6448579"/>
                </a:lnTo>
                <a:lnTo>
                  <a:pt x="0" y="0"/>
                </a:lnTo>
                <a:close/>
              </a:path>
            </a:pathLst>
          </a:custGeom>
          <a:blipFill>
            <a:blip r:embed="rId2"/>
            <a:stretch>
              <a:fillRect/>
            </a:stretch>
          </a:blipFill>
        </p:spPr>
        <p:txBody>
          <a:bodyPr/>
          <a:lstStyle/>
          <a:p>
            <a:endParaRPr lang="fr-FR" dirty="0"/>
          </a:p>
        </p:txBody>
      </p:sp>
      <p:sp>
        <p:nvSpPr>
          <p:cNvPr id="9" name="TextBox 9"/>
          <p:cNvSpPr txBox="1"/>
          <p:nvPr/>
        </p:nvSpPr>
        <p:spPr>
          <a:xfrm>
            <a:off x="4925335" y="0"/>
            <a:ext cx="8437330" cy="971550"/>
          </a:xfrm>
          <a:prstGeom prst="rect">
            <a:avLst/>
          </a:prstGeom>
        </p:spPr>
        <p:txBody>
          <a:bodyPr lIns="0" tIns="0" rIns="0" bIns="0" rtlCol="0" anchor="t">
            <a:spAutoFit/>
          </a:bodyPr>
          <a:lstStyle/>
          <a:p>
            <a:pPr marL="0" lvl="0" indent="0" algn="ctr">
              <a:lnSpc>
                <a:spcPts val="7680"/>
              </a:lnSpc>
              <a:spcBef>
                <a:spcPct val="0"/>
              </a:spcBef>
            </a:pPr>
            <a:r>
              <a:rPr lang="en-US" sz="6400">
                <a:solidFill>
                  <a:srgbClr val="56AEFF"/>
                </a:solidFill>
                <a:latin typeface="Trebuchet MS Bold"/>
              </a:rPr>
              <a:t>INTRODUCTION</a:t>
            </a:r>
          </a:p>
        </p:txBody>
      </p:sp>
      <p:sp>
        <p:nvSpPr>
          <p:cNvPr id="10" name="TextBox 10"/>
          <p:cNvSpPr txBox="1"/>
          <p:nvPr/>
        </p:nvSpPr>
        <p:spPr>
          <a:xfrm>
            <a:off x="329670" y="8154243"/>
            <a:ext cx="3101329"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LES RISQUES</a:t>
            </a:r>
          </a:p>
        </p:txBody>
      </p:sp>
      <p:sp>
        <p:nvSpPr>
          <p:cNvPr id="11" name="TextBox 11"/>
          <p:cNvSpPr txBox="1"/>
          <p:nvPr/>
        </p:nvSpPr>
        <p:spPr>
          <a:xfrm>
            <a:off x="863279" y="3699119"/>
            <a:ext cx="7320303" cy="3774186"/>
          </a:xfrm>
          <a:prstGeom prst="rect">
            <a:avLst/>
          </a:prstGeom>
        </p:spPr>
        <p:txBody>
          <a:bodyPr lIns="0" tIns="0" rIns="0" bIns="0" rtlCol="0" anchor="t">
            <a:spAutoFit/>
          </a:bodyPr>
          <a:lstStyle/>
          <a:p>
            <a:pPr algn="just">
              <a:lnSpc>
                <a:spcPts val="3311"/>
              </a:lnSpc>
              <a:spcBef>
                <a:spcPct val="0"/>
              </a:spcBef>
            </a:pPr>
            <a:r>
              <a:rPr lang="fr-FR" sz="2400" dirty="0">
                <a:solidFill>
                  <a:srgbClr val="000000"/>
                </a:solidFill>
                <a:latin typeface="Trebuchet MS"/>
              </a:rPr>
              <a:t>Le secteur de la santé est en constante évolution, et les hôpitaux et cliniques sont confrontés à des défis de gestion complexes. Afin de répondre à ces défis, notre projet vise à développer un ERP (Enterprise Resource Planning) spécifique, conçu sur mesure pour les établissements de santé. Cet ERP fournira une plateforme intégrée et centralisée pour gérer efficacement les opérations, les ressources et les données dans un environnement hospitalier</a:t>
            </a:r>
          </a:p>
        </p:txBody>
      </p:sp>
      <p:sp>
        <p:nvSpPr>
          <p:cNvPr id="12" name="Espace réservé du numéro de diapositive 11">
            <a:extLst>
              <a:ext uri="{FF2B5EF4-FFF2-40B4-BE49-F238E27FC236}">
                <a16:creationId xmlns:a16="http://schemas.microsoft.com/office/drawing/2014/main" id="{39A8D658-E7A3-D470-3A8C-A109E76F409D}"/>
              </a:ext>
            </a:extLst>
          </p:cNvPr>
          <p:cNvSpPr>
            <a:spLocks noGrp="1"/>
          </p:cNvSpPr>
          <p:nvPr>
            <p:ph type="sldNum" sz="quarter" idx="12"/>
          </p:nvPr>
        </p:nvSpPr>
        <p:spPr>
          <a:xfrm>
            <a:off x="17830691" y="9829821"/>
            <a:ext cx="457309" cy="457179"/>
          </a:xfrm>
        </p:spPr>
        <p:txBody>
          <a:bodyPr/>
          <a:lstStyle/>
          <a:p>
            <a:fld id="{B6F15528-21DE-4FAA-801E-634DDDAF4B2B}" type="slidenum">
              <a:rPr lang="en-US" sz="2400" b="1" smtClean="0">
                <a:solidFill>
                  <a:schemeClr val="tx1"/>
                </a:solidFill>
                <a:latin typeface="Trebuchet MS" panose="020B0603020202020204" pitchFamily="34" charset="0"/>
              </a:rPr>
              <a:pPr/>
              <a:t>3</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367" y="2223077"/>
            <a:ext cx="3288727" cy="2860962"/>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fr-FR"/>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503917" y="4172687"/>
            <a:ext cx="2772792" cy="0"/>
          </a:xfrm>
          <a:prstGeom prst="line">
            <a:avLst/>
          </a:prstGeom>
          <a:ln w="57150" cap="flat">
            <a:solidFill>
              <a:srgbClr val="FFFFFF"/>
            </a:solidFill>
            <a:prstDash val="solid"/>
            <a:headEnd type="none" w="sm" len="sm"/>
            <a:tailEnd type="none" w="sm" len="sm"/>
          </a:ln>
        </p:spPr>
        <p:txBody>
          <a:bodyPr/>
          <a:lstStyle/>
          <a:p>
            <a:endParaRPr lang="fr-FR"/>
          </a:p>
        </p:txBody>
      </p:sp>
      <p:grpSp>
        <p:nvGrpSpPr>
          <p:cNvPr id="6" name="Group 6"/>
          <p:cNvGrpSpPr/>
          <p:nvPr/>
        </p:nvGrpSpPr>
        <p:grpSpPr>
          <a:xfrm>
            <a:off x="3996271" y="2223077"/>
            <a:ext cx="3635231" cy="2860962"/>
            <a:chOff x="0" y="0"/>
            <a:chExt cx="1105325" cy="869902"/>
          </a:xfrm>
        </p:grpSpPr>
        <p:sp>
          <p:nvSpPr>
            <p:cNvPr id="7" name="Freeform 7"/>
            <p:cNvSpPr/>
            <p:nvPr/>
          </p:nvSpPr>
          <p:spPr>
            <a:xfrm>
              <a:off x="0" y="0"/>
              <a:ext cx="1105325" cy="869902"/>
            </a:xfrm>
            <a:custGeom>
              <a:avLst/>
              <a:gdLst/>
              <a:ahLst/>
              <a:cxnLst/>
              <a:rect l="l" t="t" r="r" b="b"/>
              <a:pathLst>
                <a:path w="1105325" h="869902">
                  <a:moveTo>
                    <a:pt x="0" y="0"/>
                  </a:moveTo>
                  <a:lnTo>
                    <a:pt x="1105325" y="0"/>
                  </a:lnTo>
                  <a:lnTo>
                    <a:pt x="1105325" y="869902"/>
                  </a:lnTo>
                  <a:lnTo>
                    <a:pt x="0" y="869902"/>
                  </a:lnTo>
                  <a:close/>
                </a:path>
              </a:pathLst>
            </a:custGeom>
            <a:solidFill>
              <a:srgbClr val="145DA0"/>
            </a:solidFill>
            <a:ln w="9525" cap="sq">
              <a:solidFill>
                <a:srgbClr val="FFFFFF"/>
              </a:solidFill>
              <a:prstDash val="solid"/>
              <a:miter/>
            </a:ln>
          </p:spPr>
          <p:txBody>
            <a:bodyPr/>
            <a:lstStyle/>
            <a:p>
              <a:endParaRPr lang="fr-FR"/>
            </a:p>
          </p:txBody>
        </p:sp>
        <p:sp>
          <p:nvSpPr>
            <p:cNvPr id="8" name="TextBox 8"/>
            <p:cNvSpPr txBox="1"/>
            <p:nvPr/>
          </p:nvSpPr>
          <p:spPr>
            <a:xfrm>
              <a:off x="0" y="-38100"/>
              <a:ext cx="1105325" cy="908002"/>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4428000" y="4165963"/>
            <a:ext cx="2750347" cy="0"/>
          </a:xfrm>
          <a:prstGeom prst="line">
            <a:avLst/>
          </a:prstGeom>
          <a:ln w="57150" cap="flat">
            <a:solidFill>
              <a:srgbClr val="FFFFFF"/>
            </a:solidFill>
            <a:prstDash val="solid"/>
            <a:headEnd type="none" w="sm" len="sm"/>
            <a:tailEnd type="none" w="sm" len="sm"/>
          </a:ln>
        </p:spPr>
        <p:txBody>
          <a:bodyPr/>
          <a:lstStyle/>
          <a:p>
            <a:endParaRPr lang="fr-FR"/>
          </a:p>
        </p:txBody>
      </p:sp>
      <p:grpSp>
        <p:nvGrpSpPr>
          <p:cNvPr id="10" name="Group 10"/>
          <p:cNvGrpSpPr/>
          <p:nvPr/>
        </p:nvGrpSpPr>
        <p:grpSpPr>
          <a:xfrm>
            <a:off x="173367" y="5870734"/>
            <a:ext cx="3495397" cy="301329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fr-FR"/>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29670" y="7928755"/>
            <a:ext cx="2947039" cy="0"/>
          </a:xfrm>
          <a:prstGeom prst="line">
            <a:avLst/>
          </a:prstGeom>
          <a:ln w="47625" cap="flat">
            <a:solidFill>
              <a:srgbClr val="FFFFFF"/>
            </a:solidFill>
            <a:prstDash val="solid"/>
            <a:headEnd type="none" w="sm" len="sm"/>
            <a:tailEnd type="none" w="sm" len="sm"/>
          </a:ln>
        </p:spPr>
        <p:txBody>
          <a:bodyPr/>
          <a:lstStyle/>
          <a:p>
            <a:endParaRPr lang="fr-FR"/>
          </a:p>
        </p:txBody>
      </p:sp>
      <p:grpSp>
        <p:nvGrpSpPr>
          <p:cNvPr id="14" name="Group 14"/>
          <p:cNvGrpSpPr/>
          <p:nvPr/>
        </p:nvGrpSpPr>
        <p:grpSpPr>
          <a:xfrm>
            <a:off x="3996271" y="5870734"/>
            <a:ext cx="3495397" cy="301329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fr-FR"/>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4193305"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grpSp>
        <p:nvGrpSpPr>
          <p:cNvPr id="18" name="Group 18"/>
          <p:cNvGrpSpPr/>
          <p:nvPr/>
        </p:nvGrpSpPr>
        <p:grpSpPr>
          <a:xfrm>
            <a:off x="15192801" y="0"/>
            <a:ext cx="3543458" cy="4091753"/>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fr-FR"/>
            </a:p>
          </p:txBody>
        </p:sp>
      </p:grpSp>
      <p:grpSp>
        <p:nvGrpSpPr>
          <p:cNvPr id="20" name="Group 20"/>
          <p:cNvGrpSpPr/>
          <p:nvPr/>
        </p:nvGrpSpPr>
        <p:grpSpPr>
          <a:xfrm>
            <a:off x="7996322" y="2194119"/>
            <a:ext cx="3322015" cy="2889920"/>
            <a:chOff x="0" y="0"/>
            <a:chExt cx="991873" cy="862860"/>
          </a:xfrm>
        </p:grpSpPr>
        <p:sp>
          <p:nvSpPr>
            <p:cNvPr id="21" name="Freeform 21"/>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fr-FR"/>
            </a:p>
          </p:txBody>
        </p:sp>
        <p:sp>
          <p:nvSpPr>
            <p:cNvPr id="22" name="TextBox 22"/>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3" name="AutoShape 23"/>
          <p:cNvSpPr/>
          <p:nvPr/>
        </p:nvSpPr>
        <p:spPr>
          <a:xfrm flipV="1">
            <a:off x="8183583" y="4172687"/>
            <a:ext cx="2800857" cy="0"/>
          </a:xfrm>
          <a:prstGeom prst="line">
            <a:avLst/>
          </a:prstGeom>
          <a:ln w="47625" cap="flat">
            <a:solidFill>
              <a:srgbClr val="FFFFFF"/>
            </a:solidFill>
            <a:prstDash val="solid"/>
            <a:headEnd type="none" w="sm" len="sm"/>
            <a:tailEnd type="none" w="sm" len="sm"/>
          </a:ln>
        </p:spPr>
        <p:txBody>
          <a:bodyPr/>
          <a:lstStyle/>
          <a:p>
            <a:endParaRPr lang="fr-FR"/>
          </a:p>
        </p:txBody>
      </p:sp>
      <p:grpSp>
        <p:nvGrpSpPr>
          <p:cNvPr id="24" name="Group 24"/>
          <p:cNvGrpSpPr/>
          <p:nvPr/>
        </p:nvGrpSpPr>
        <p:grpSpPr>
          <a:xfrm>
            <a:off x="7822940" y="5870734"/>
            <a:ext cx="3495397" cy="3013298"/>
            <a:chOff x="0" y="0"/>
            <a:chExt cx="991873" cy="855070"/>
          </a:xfrm>
        </p:grpSpPr>
        <p:sp>
          <p:nvSpPr>
            <p:cNvPr id="25" name="Freeform 2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fr-FR"/>
            </a:p>
          </p:txBody>
        </p:sp>
        <p:sp>
          <p:nvSpPr>
            <p:cNvPr id="26" name="TextBox 2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7" name="AutoShape 27"/>
          <p:cNvSpPr/>
          <p:nvPr/>
        </p:nvSpPr>
        <p:spPr>
          <a:xfrm flipV="1">
            <a:off x="8019974"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28" name="TextBox 28"/>
          <p:cNvSpPr txBox="1"/>
          <p:nvPr/>
        </p:nvSpPr>
        <p:spPr>
          <a:xfrm>
            <a:off x="4925335" y="-9525"/>
            <a:ext cx="8437330"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56AEFF"/>
                </a:solidFill>
                <a:latin typeface="Trebuchet MS Bold"/>
              </a:rPr>
              <a:t>SOMMAIRE</a:t>
            </a:r>
          </a:p>
        </p:txBody>
      </p:sp>
      <p:sp>
        <p:nvSpPr>
          <p:cNvPr id="29" name="TextBox 29"/>
          <p:cNvSpPr txBox="1"/>
          <p:nvPr/>
        </p:nvSpPr>
        <p:spPr>
          <a:xfrm>
            <a:off x="358751" y="4368191"/>
            <a:ext cx="2917958" cy="512445"/>
          </a:xfrm>
          <a:prstGeom prst="rect">
            <a:avLst/>
          </a:prstGeom>
        </p:spPr>
        <p:txBody>
          <a:bodyPr lIns="0" tIns="0" rIns="0" bIns="0" rtlCol="0" anchor="t">
            <a:spAutoFit/>
          </a:bodyPr>
          <a:lstStyle/>
          <a:p>
            <a:pPr algn="ctr">
              <a:lnSpc>
                <a:spcPts val="4139"/>
              </a:lnSpc>
            </a:pPr>
            <a:r>
              <a:rPr lang="en-US" sz="2999">
                <a:solidFill>
                  <a:srgbClr val="FFFFFF"/>
                </a:solidFill>
                <a:latin typeface="Trebuchet MS Bold"/>
              </a:rPr>
              <a:t>PRESENTATION</a:t>
            </a:r>
          </a:p>
        </p:txBody>
      </p:sp>
      <p:sp>
        <p:nvSpPr>
          <p:cNvPr id="30" name="TextBox 30"/>
          <p:cNvSpPr txBox="1"/>
          <p:nvPr/>
        </p:nvSpPr>
        <p:spPr>
          <a:xfrm>
            <a:off x="753950" y="2390482"/>
            <a:ext cx="2127560" cy="1235583"/>
          </a:xfrm>
          <a:prstGeom prst="rect">
            <a:avLst/>
          </a:prstGeom>
        </p:spPr>
        <p:txBody>
          <a:bodyPr lIns="0" tIns="0" rIns="0" bIns="0" rtlCol="0" anchor="t">
            <a:spAutoFit/>
          </a:bodyPr>
          <a:lstStyle/>
          <a:p>
            <a:pPr algn="ctr">
              <a:lnSpc>
                <a:spcPts val="9935"/>
              </a:lnSpc>
            </a:pPr>
            <a:r>
              <a:rPr lang="en-US" sz="7200">
                <a:solidFill>
                  <a:srgbClr val="051D40"/>
                </a:solidFill>
                <a:latin typeface="Trebuchet MS Bold"/>
              </a:rPr>
              <a:t>01</a:t>
            </a:r>
          </a:p>
        </p:txBody>
      </p:sp>
      <p:sp>
        <p:nvSpPr>
          <p:cNvPr id="31" name="TextBox 31"/>
          <p:cNvSpPr txBox="1"/>
          <p:nvPr/>
        </p:nvSpPr>
        <p:spPr>
          <a:xfrm>
            <a:off x="4053421" y="4368191"/>
            <a:ext cx="3495397"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FONCTIONNALITES</a:t>
            </a:r>
          </a:p>
        </p:txBody>
      </p:sp>
      <p:sp>
        <p:nvSpPr>
          <p:cNvPr id="32" name="TextBox 32"/>
          <p:cNvSpPr txBox="1"/>
          <p:nvPr/>
        </p:nvSpPr>
        <p:spPr>
          <a:xfrm>
            <a:off x="4820001" y="2387971"/>
            <a:ext cx="2110338" cy="1235583"/>
          </a:xfrm>
          <a:prstGeom prst="rect">
            <a:avLst/>
          </a:prstGeom>
        </p:spPr>
        <p:txBody>
          <a:bodyPr lIns="0" tIns="0" rIns="0" bIns="0" rtlCol="0" anchor="t">
            <a:spAutoFit/>
          </a:bodyPr>
          <a:lstStyle/>
          <a:p>
            <a:pPr algn="ctr">
              <a:lnSpc>
                <a:spcPts val="9935"/>
              </a:lnSpc>
            </a:pPr>
            <a:r>
              <a:rPr lang="en-US" sz="7200">
                <a:solidFill>
                  <a:srgbClr val="051D40"/>
                </a:solidFill>
                <a:latin typeface="Trebuchet MS Bold"/>
              </a:rPr>
              <a:t>02</a:t>
            </a:r>
          </a:p>
        </p:txBody>
      </p:sp>
      <p:sp>
        <p:nvSpPr>
          <p:cNvPr id="33" name="TextBox 33"/>
          <p:cNvSpPr txBox="1"/>
          <p:nvPr/>
        </p:nvSpPr>
        <p:spPr>
          <a:xfrm>
            <a:off x="329670" y="8154243"/>
            <a:ext cx="3101329"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LES RISQUES</a:t>
            </a:r>
          </a:p>
        </p:txBody>
      </p:sp>
      <p:sp>
        <p:nvSpPr>
          <p:cNvPr id="34" name="TextBox 34"/>
          <p:cNvSpPr txBox="1"/>
          <p:nvPr/>
        </p:nvSpPr>
        <p:spPr>
          <a:xfrm>
            <a:off x="790435" y="6057638"/>
            <a:ext cx="2261260" cy="1239666"/>
          </a:xfrm>
          <a:prstGeom prst="rect">
            <a:avLst/>
          </a:prstGeom>
        </p:spPr>
        <p:txBody>
          <a:bodyPr lIns="0" tIns="0" rIns="0" bIns="0" rtlCol="0" anchor="t">
            <a:spAutoFit/>
          </a:bodyPr>
          <a:lstStyle/>
          <a:p>
            <a:pPr marL="0" lvl="0" indent="0" algn="ctr">
              <a:lnSpc>
                <a:spcPts val="9935"/>
              </a:lnSpc>
              <a:spcBef>
                <a:spcPct val="0"/>
              </a:spcBef>
            </a:pPr>
            <a:r>
              <a:rPr lang="en-US" sz="7199" u="none" strike="noStrike">
                <a:solidFill>
                  <a:srgbClr val="051D40"/>
                </a:solidFill>
                <a:latin typeface="Trebuchet MS Bold"/>
              </a:rPr>
              <a:t>05</a:t>
            </a:r>
          </a:p>
        </p:txBody>
      </p:sp>
      <p:sp>
        <p:nvSpPr>
          <p:cNvPr id="35" name="TextBox 35"/>
          <p:cNvSpPr txBox="1"/>
          <p:nvPr/>
        </p:nvSpPr>
        <p:spPr>
          <a:xfrm>
            <a:off x="4193305" y="8154243"/>
            <a:ext cx="3101329"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PLANNING</a:t>
            </a:r>
          </a:p>
        </p:txBody>
      </p:sp>
      <p:sp>
        <p:nvSpPr>
          <p:cNvPr id="36" name="TextBox 36"/>
          <p:cNvSpPr txBox="1"/>
          <p:nvPr/>
        </p:nvSpPr>
        <p:spPr>
          <a:xfrm>
            <a:off x="4613339" y="6057638"/>
            <a:ext cx="2261260" cy="1239666"/>
          </a:xfrm>
          <a:prstGeom prst="rect">
            <a:avLst/>
          </a:prstGeom>
        </p:spPr>
        <p:txBody>
          <a:bodyPr lIns="0" tIns="0" rIns="0" bIns="0" rtlCol="0" anchor="t">
            <a:spAutoFit/>
          </a:bodyPr>
          <a:lstStyle/>
          <a:p>
            <a:pPr marL="0" lvl="0" indent="0" algn="ctr">
              <a:lnSpc>
                <a:spcPts val="9935"/>
              </a:lnSpc>
              <a:spcBef>
                <a:spcPct val="0"/>
              </a:spcBef>
            </a:pPr>
            <a:r>
              <a:rPr lang="en-US" sz="7199" u="none" strike="noStrike">
                <a:solidFill>
                  <a:srgbClr val="051D40"/>
                </a:solidFill>
                <a:latin typeface="Trebuchet MS Bold"/>
              </a:rPr>
              <a:t>06</a:t>
            </a:r>
          </a:p>
        </p:txBody>
      </p:sp>
      <p:sp>
        <p:nvSpPr>
          <p:cNvPr id="37" name="TextBox 37"/>
          <p:cNvSpPr txBox="1"/>
          <p:nvPr/>
        </p:nvSpPr>
        <p:spPr>
          <a:xfrm>
            <a:off x="8183583" y="4361524"/>
            <a:ext cx="2947493"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BENCHMARK</a:t>
            </a:r>
          </a:p>
        </p:txBody>
      </p:sp>
      <p:sp>
        <p:nvSpPr>
          <p:cNvPr id="38" name="TextBox 38"/>
          <p:cNvSpPr txBox="1"/>
          <p:nvPr/>
        </p:nvSpPr>
        <p:spPr>
          <a:xfrm>
            <a:off x="8582782" y="2364665"/>
            <a:ext cx="2149095" cy="1237644"/>
          </a:xfrm>
          <a:prstGeom prst="rect">
            <a:avLst/>
          </a:prstGeom>
        </p:spPr>
        <p:txBody>
          <a:bodyPr lIns="0" tIns="0" rIns="0" bIns="0" rtlCol="0" anchor="t">
            <a:spAutoFit/>
          </a:bodyPr>
          <a:lstStyle/>
          <a:p>
            <a:pPr marL="0" lvl="0" indent="0" algn="ctr">
              <a:lnSpc>
                <a:spcPts val="9936"/>
              </a:lnSpc>
              <a:spcBef>
                <a:spcPct val="0"/>
              </a:spcBef>
            </a:pPr>
            <a:r>
              <a:rPr lang="en-US" sz="7200" u="none" strike="noStrike">
                <a:solidFill>
                  <a:srgbClr val="051D40"/>
                </a:solidFill>
                <a:latin typeface="Trebuchet MS Bold"/>
              </a:rPr>
              <a:t>03</a:t>
            </a:r>
          </a:p>
        </p:txBody>
      </p:sp>
      <p:sp>
        <p:nvSpPr>
          <p:cNvPr id="39" name="TextBox 39"/>
          <p:cNvSpPr txBox="1"/>
          <p:nvPr/>
        </p:nvSpPr>
        <p:spPr>
          <a:xfrm>
            <a:off x="7921457" y="8154243"/>
            <a:ext cx="3298363"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VUE APPLICATIVE</a:t>
            </a:r>
          </a:p>
        </p:txBody>
      </p:sp>
      <p:sp>
        <p:nvSpPr>
          <p:cNvPr id="40" name="TextBox 40"/>
          <p:cNvSpPr txBox="1"/>
          <p:nvPr/>
        </p:nvSpPr>
        <p:spPr>
          <a:xfrm>
            <a:off x="8440008" y="6057638"/>
            <a:ext cx="2261260" cy="1239666"/>
          </a:xfrm>
          <a:prstGeom prst="rect">
            <a:avLst/>
          </a:prstGeom>
        </p:spPr>
        <p:txBody>
          <a:bodyPr lIns="0" tIns="0" rIns="0" bIns="0" rtlCol="0" anchor="t">
            <a:spAutoFit/>
          </a:bodyPr>
          <a:lstStyle/>
          <a:p>
            <a:pPr marL="0" lvl="0" indent="0" algn="ctr">
              <a:lnSpc>
                <a:spcPts val="9935"/>
              </a:lnSpc>
              <a:spcBef>
                <a:spcPct val="0"/>
              </a:spcBef>
            </a:pPr>
            <a:r>
              <a:rPr lang="en-US" sz="7199" u="none" strike="noStrike">
                <a:solidFill>
                  <a:srgbClr val="051D40"/>
                </a:solidFill>
                <a:latin typeface="Trebuchet MS Bold"/>
              </a:rPr>
              <a:t>07</a:t>
            </a:r>
          </a:p>
        </p:txBody>
      </p:sp>
      <p:grpSp>
        <p:nvGrpSpPr>
          <p:cNvPr id="41" name="Group 41"/>
          <p:cNvGrpSpPr/>
          <p:nvPr/>
        </p:nvGrpSpPr>
        <p:grpSpPr>
          <a:xfrm>
            <a:off x="11870787" y="2167376"/>
            <a:ext cx="3322015" cy="2889920"/>
            <a:chOff x="0" y="0"/>
            <a:chExt cx="991873" cy="862860"/>
          </a:xfrm>
        </p:grpSpPr>
        <p:sp>
          <p:nvSpPr>
            <p:cNvPr id="42" name="Freeform 42"/>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fr-FR"/>
            </a:p>
          </p:txBody>
        </p:sp>
        <p:sp>
          <p:nvSpPr>
            <p:cNvPr id="43" name="TextBox 43"/>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44" name="TextBox 44"/>
          <p:cNvSpPr txBox="1"/>
          <p:nvPr/>
        </p:nvSpPr>
        <p:spPr>
          <a:xfrm>
            <a:off x="12385137" y="2405886"/>
            <a:ext cx="2149095" cy="1237644"/>
          </a:xfrm>
          <a:prstGeom prst="rect">
            <a:avLst/>
          </a:prstGeom>
        </p:spPr>
        <p:txBody>
          <a:bodyPr lIns="0" tIns="0" rIns="0" bIns="0" rtlCol="0" anchor="t">
            <a:spAutoFit/>
          </a:bodyPr>
          <a:lstStyle/>
          <a:p>
            <a:pPr marL="0" lvl="0" indent="0" algn="ctr">
              <a:lnSpc>
                <a:spcPts val="9936"/>
              </a:lnSpc>
              <a:spcBef>
                <a:spcPct val="0"/>
              </a:spcBef>
            </a:pPr>
            <a:r>
              <a:rPr lang="en-US" sz="7200" u="none" strike="noStrike">
                <a:solidFill>
                  <a:srgbClr val="051D40"/>
                </a:solidFill>
                <a:latin typeface="Trebuchet MS Bold"/>
              </a:rPr>
              <a:t>04</a:t>
            </a:r>
          </a:p>
        </p:txBody>
      </p:sp>
      <p:sp>
        <p:nvSpPr>
          <p:cNvPr id="45" name="AutoShape 45"/>
          <p:cNvSpPr/>
          <p:nvPr/>
        </p:nvSpPr>
        <p:spPr>
          <a:xfrm flipV="1">
            <a:off x="12281643" y="4142151"/>
            <a:ext cx="2800857" cy="0"/>
          </a:xfrm>
          <a:prstGeom prst="line">
            <a:avLst/>
          </a:prstGeom>
          <a:ln w="47625" cap="flat">
            <a:solidFill>
              <a:srgbClr val="FFFFFF"/>
            </a:solidFill>
            <a:prstDash val="solid"/>
            <a:headEnd type="none" w="sm" len="sm"/>
            <a:tailEnd type="none" w="sm" len="sm"/>
          </a:ln>
        </p:spPr>
        <p:txBody>
          <a:bodyPr/>
          <a:lstStyle/>
          <a:p>
            <a:endParaRPr lang="fr-FR"/>
          </a:p>
        </p:txBody>
      </p:sp>
      <p:sp>
        <p:nvSpPr>
          <p:cNvPr id="46" name="TextBox 46"/>
          <p:cNvSpPr txBox="1"/>
          <p:nvPr/>
        </p:nvSpPr>
        <p:spPr>
          <a:xfrm>
            <a:off x="11985937" y="4361524"/>
            <a:ext cx="2947493"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ANALYSE SWOT</a:t>
            </a:r>
          </a:p>
        </p:txBody>
      </p:sp>
      <p:grpSp>
        <p:nvGrpSpPr>
          <p:cNvPr id="47" name="Group 47"/>
          <p:cNvGrpSpPr/>
          <p:nvPr/>
        </p:nvGrpSpPr>
        <p:grpSpPr>
          <a:xfrm>
            <a:off x="11587104" y="5870734"/>
            <a:ext cx="3495397" cy="3013298"/>
            <a:chOff x="0" y="0"/>
            <a:chExt cx="991873" cy="855070"/>
          </a:xfrm>
        </p:grpSpPr>
        <p:sp>
          <p:nvSpPr>
            <p:cNvPr id="48" name="Freeform 48"/>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fr-FR"/>
            </a:p>
          </p:txBody>
        </p:sp>
        <p:sp>
          <p:nvSpPr>
            <p:cNvPr id="49" name="TextBox 49"/>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50" name="AutoShape 50"/>
          <p:cNvSpPr/>
          <p:nvPr/>
        </p:nvSpPr>
        <p:spPr>
          <a:xfrm flipV="1">
            <a:off x="11784138" y="7952567"/>
            <a:ext cx="2947039" cy="0"/>
          </a:xfrm>
          <a:prstGeom prst="line">
            <a:avLst/>
          </a:prstGeom>
          <a:ln w="47625" cap="flat">
            <a:solidFill>
              <a:srgbClr val="FFFFFF"/>
            </a:solidFill>
            <a:prstDash val="solid"/>
            <a:headEnd type="none" w="sm" len="sm"/>
            <a:tailEnd type="none" w="sm" len="sm"/>
          </a:ln>
        </p:spPr>
        <p:txBody>
          <a:bodyPr/>
          <a:lstStyle/>
          <a:p>
            <a:endParaRPr lang="fr-FR"/>
          </a:p>
        </p:txBody>
      </p:sp>
      <p:sp>
        <p:nvSpPr>
          <p:cNvPr id="51" name="TextBox 51"/>
          <p:cNvSpPr txBox="1"/>
          <p:nvPr/>
        </p:nvSpPr>
        <p:spPr>
          <a:xfrm>
            <a:off x="11784138" y="8154243"/>
            <a:ext cx="3101329" cy="512445"/>
          </a:xfrm>
          <a:prstGeom prst="rect">
            <a:avLst/>
          </a:prstGeom>
        </p:spPr>
        <p:txBody>
          <a:bodyPr lIns="0" tIns="0" rIns="0" bIns="0" rtlCol="0" anchor="t">
            <a:spAutoFit/>
          </a:bodyPr>
          <a:lstStyle/>
          <a:p>
            <a:pPr marL="0" lvl="0" indent="0" algn="ctr">
              <a:lnSpc>
                <a:spcPts val="4139"/>
              </a:lnSpc>
              <a:spcBef>
                <a:spcPct val="0"/>
              </a:spcBef>
            </a:pPr>
            <a:r>
              <a:rPr lang="en-US" sz="2999" u="none" strike="noStrike">
                <a:solidFill>
                  <a:srgbClr val="FFFFFF"/>
                </a:solidFill>
                <a:latin typeface="Trebuchet MS Bold"/>
              </a:rPr>
              <a:t>BUDGET</a:t>
            </a:r>
          </a:p>
        </p:txBody>
      </p:sp>
      <p:sp>
        <p:nvSpPr>
          <p:cNvPr id="52" name="TextBox 52"/>
          <p:cNvSpPr txBox="1"/>
          <p:nvPr/>
        </p:nvSpPr>
        <p:spPr>
          <a:xfrm>
            <a:off x="12204172" y="6057638"/>
            <a:ext cx="2261260" cy="1239666"/>
          </a:xfrm>
          <a:prstGeom prst="rect">
            <a:avLst/>
          </a:prstGeom>
        </p:spPr>
        <p:txBody>
          <a:bodyPr lIns="0" tIns="0" rIns="0" bIns="0" rtlCol="0" anchor="t">
            <a:spAutoFit/>
          </a:bodyPr>
          <a:lstStyle/>
          <a:p>
            <a:pPr marL="0" lvl="0" indent="0" algn="ctr">
              <a:lnSpc>
                <a:spcPts val="9935"/>
              </a:lnSpc>
              <a:spcBef>
                <a:spcPct val="0"/>
              </a:spcBef>
            </a:pPr>
            <a:r>
              <a:rPr lang="en-US" sz="7199" u="none" strike="noStrike">
                <a:solidFill>
                  <a:srgbClr val="051D40"/>
                </a:solidFill>
                <a:latin typeface="Trebuchet MS Bold"/>
              </a:rPr>
              <a:t>08</a:t>
            </a:r>
          </a:p>
        </p:txBody>
      </p:sp>
      <p:sp>
        <p:nvSpPr>
          <p:cNvPr id="53" name="Espace réservé du numéro de diapositive 52">
            <a:extLst>
              <a:ext uri="{FF2B5EF4-FFF2-40B4-BE49-F238E27FC236}">
                <a16:creationId xmlns:a16="http://schemas.microsoft.com/office/drawing/2014/main" id="{CC454F54-C6A3-CE16-A315-3DB3ED7AABD7}"/>
              </a:ext>
            </a:extLst>
          </p:cNvPr>
          <p:cNvSpPr>
            <a:spLocks noGrp="1"/>
          </p:cNvSpPr>
          <p:nvPr>
            <p:ph type="sldNum" sz="quarter" idx="12"/>
          </p:nvPr>
        </p:nvSpPr>
        <p:spPr>
          <a:xfrm>
            <a:off x="17784688" y="9841032"/>
            <a:ext cx="503312" cy="445968"/>
          </a:xfrm>
        </p:spPr>
        <p:txBody>
          <a:bodyPr/>
          <a:lstStyle/>
          <a:p>
            <a:fld id="{B6F15528-21DE-4FAA-801E-634DDDAF4B2B}" type="slidenum">
              <a:rPr lang="en-US" sz="2400" b="1" smtClean="0">
                <a:solidFill>
                  <a:schemeClr val="tx1"/>
                </a:solidFill>
                <a:latin typeface="Trebuchet MS" panose="020B0603020202020204" pitchFamily="34" charset="0"/>
              </a:rPr>
              <a:pPr/>
              <a:t>4</a:t>
            </a:fld>
            <a:endParaRPr lang="en-US" b="1" dirty="0">
              <a:solidFill>
                <a:schemeClr val="tx1"/>
              </a:solidFill>
              <a:latin typeface="Trebuchet MS" panose="020B0603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725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151981" y="748657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689160" y="1714720"/>
            <a:ext cx="17598840" cy="8153903"/>
          </a:xfrm>
          <a:custGeom>
            <a:avLst/>
            <a:gdLst/>
            <a:ahLst/>
            <a:cxnLst/>
            <a:rect l="l" t="t" r="r" b="b"/>
            <a:pathLst>
              <a:path w="17598840" h="8153903">
                <a:moveTo>
                  <a:pt x="0" y="0"/>
                </a:moveTo>
                <a:lnTo>
                  <a:pt x="17598840" y="0"/>
                </a:lnTo>
                <a:lnTo>
                  <a:pt x="17598840" y="8153903"/>
                </a:lnTo>
                <a:lnTo>
                  <a:pt x="0" y="8153903"/>
                </a:lnTo>
                <a:lnTo>
                  <a:pt x="0" y="0"/>
                </a:lnTo>
                <a:close/>
              </a:path>
            </a:pathLst>
          </a:custGeom>
          <a:blipFill>
            <a:blip r:embed="rId6"/>
            <a:stretch>
              <a:fillRect/>
            </a:stretch>
          </a:blipFill>
        </p:spPr>
        <p:txBody>
          <a:bodyPr/>
          <a:lstStyle/>
          <a:p>
            <a:endParaRPr lang="fr-FR"/>
          </a:p>
        </p:txBody>
      </p:sp>
      <p:sp>
        <p:nvSpPr>
          <p:cNvPr id="5" name="TextBox 5"/>
          <p:cNvSpPr txBox="1"/>
          <p:nvPr/>
        </p:nvSpPr>
        <p:spPr>
          <a:xfrm>
            <a:off x="2053286" y="0"/>
            <a:ext cx="14181428"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051D40"/>
                </a:solidFill>
                <a:latin typeface="Trebuchet MS Bold"/>
              </a:rPr>
              <a:t>ORGANIGRAMME SMART CONSULTING</a:t>
            </a:r>
          </a:p>
        </p:txBody>
      </p:sp>
      <p:sp>
        <p:nvSpPr>
          <p:cNvPr id="6" name="Espace réservé du numéro de diapositive 5">
            <a:extLst>
              <a:ext uri="{FF2B5EF4-FFF2-40B4-BE49-F238E27FC236}">
                <a16:creationId xmlns:a16="http://schemas.microsoft.com/office/drawing/2014/main" id="{EBDF3C4A-6205-A150-E3C7-A64817802CA5}"/>
              </a:ext>
            </a:extLst>
          </p:cNvPr>
          <p:cNvSpPr>
            <a:spLocks noGrp="1"/>
          </p:cNvSpPr>
          <p:nvPr>
            <p:ph type="sldNum" sz="quarter" idx="12"/>
          </p:nvPr>
        </p:nvSpPr>
        <p:spPr>
          <a:xfrm>
            <a:off x="17830800" y="9753600"/>
            <a:ext cx="457200" cy="533400"/>
          </a:xfrm>
        </p:spPr>
        <p:txBody>
          <a:bodyPr/>
          <a:lstStyle/>
          <a:p>
            <a:fld id="{B6F15528-21DE-4FAA-801E-634DDDAF4B2B}" type="slidenum">
              <a:rPr lang="en-US" sz="2400" b="1" smtClean="0">
                <a:solidFill>
                  <a:schemeClr val="tx1"/>
                </a:solidFill>
                <a:latin typeface="Trebuchet MS" panose="020B0603020202020204" pitchFamily="34" charset="0"/>
              </a:rPr>
              <a:pPr/>
              <a:t>5</a:t>
            </a:fld>
            <a:endParaRPr lang="en-US" sz="2400"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txBody>
          <a:bodyPr/>
          <a:lstStyle/>
          <a:p>
            <a:endParaRPr lang="fr-FR"/>
          </a:p>
        </p:txBody>
      </p:sp>
      <p:sp>
        <p:nvSpPr>
          <p:cNvPr id="3" name="TextBox 3"/>
          <p:cNvSpPr txBox="1"/>
          <p:nvPr/>
        </p:nvSpPr>
        <p:spPr>
          <a:xfrm>
            <a:off x="7780685" y="4310823"/>
            <a:ext cx="4026849" cy="832554"/>
          </a:xfrm>
          <a:prstGeom prst="rect">
            <a:avLst/>
          </a:prstGeom>
        </p:spPr>
        <p:txBody>
          <a:bodyPr lIns="0" tIns="0" rIns="0" bIns="0" rtlCol="0" anchor="t">
            <a:spAutoFit/>
          </a:bodyPr>
          <a:lstStyle/>
          <a:p>
            <a:pPr marL="0" lvl="0" indent="0" algn="just">
              <a:lnSpc>
                <a:spcPts val="3311"/>
              </a:lnSpc>
              <a:spcBef>
                <a:spcPct val="0"/>
              </a:spcBef>
            </a:pPr>
            <a:r>
              <a:rPr lang="en-US" sz="2399" dirty="0">
                <a:solidFill>
                  <a:srgbClr val="FFFFFF"/>
                </a:solidFill>
                <a:latin typeface="Trebuchet MS"/>
              </a:rPr>
              <a:t>Les étapes de </a:t>
            </a:r>
            <a:r>
              <a:rPr lang="en-US" sz="2399" dirty="0" err="1">
                <a:solidFill>
                  <a:srgbClr val="FFFFFF"/>
                </a:solidFill>
                <a:latin typeface="Trebuchet MS"/>
              </a:rPr>
              <a:t>réalisation</a:t>
            </a:r>
            <a:r>
              <a:rPr lang="en-US" sz="2399" dirty="0">
                <a:solidFill>
                  <a:srgbClr val="FFFFFF"/>
                </a:solidFill>
                <a:latin typeface="Trebuchet MS"/>
              </a:rPr>
              <a:t> du </a:t>
            </a:r>
            <a:r>
              <a:rPr lang="en-US" sz="2399" dirty="0" err="1">
                <a:solidFill>
                  <a:srgbClr val="FFFFFF"/>
                </a:solidFill>
                <a:latin typeface="Trebuchet MS"/>
              </a:rPr>
              <a:t>projet</a:t>
            </a:r>
            <a:endParaRPr lang="en-US" sz="2399" dirty="0">
              <a:solidFill>
                <a:srgbClr val="FFFFFF"/>
              </a:solidFill>
              <a:latin typeface="Trebuchet MS"/>
            </a:endParaRPr>
          </a:p>
        </p:txBody>
      </p:sp>
      <p:sp>
        <p:nvSpPr>
          <p:cNvPr id="4" name="Freeform 4"/>
          <p:cNvSpPr/>
          <p:nvPr/>
        </p:nvSpPr>
        <p:spPr>
          <a:xfrm>
            <a:off x="9255759" y="2211667"/>
            <a:ext cx="837406" cy="1212035"/>
          </a:xfrm>
          <a:custGeom>
            <a:avLst/>
            <a:gdLst/>
            <a:ahLst/>
            <a:cxnLst/>
            <a:rect l="l" t="t" r="r" b="b"/>
            <a:pathLst>
              <a:path w="837406" h="1212035">
                <a:moveTo>
                  <a:pt x="0" y="0"/>
                </a:moveTo>
                <a:lnTo>
                  <a:pt x="837406" y="0"/>
                </a:lnTo>
                <a:lnTo>
                  <a:pt x="837406" y="1212035"/>
                </a:lnTo>
                <a:lnTo>
                  <a:pt x="0" y="1212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Freeform 5"/>
          <p:cNvSpPr/>
          <p:nvPr/>
        </p:nvSpPr>
        <p:spPr>
          <a:xfrm>
            <a:off x="4198148" y="2211667"/>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fr-FR"/>
            </a:p>
          </p:txBody>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fr-FR"/>
            </a:p>
          </p:txBody>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fr-FR"/>
          </a:p>
        </p:txBody>
      </p:sp>
      <p:grpSp>
        <p:nvGrpSpPr>
          <p:cNvPr id="12" name="Group 12"/>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9"/>
              <a:stretch>
                <a:fillRect l="-73436" r="-73436"/>
              </a:stretch>
            </a:blipFill>
          </p:spPr>
          <p:txBody>
            <a:bodyPr/>
            <a:lstStyle/>
            <a:p>
              <a:endParaRPr lang="fr-FR"/>
            </a:p>
          </p:txBody>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fr-FR"/>
          </a:p>
        </p:txBody>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fr-FR"/>
            </a:p>
          </p:txBody>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txBody>
            <a:bodyPr/>
            <a:lstStyle/>
            <a:p>
              <a:endParaRPr lang="fr-FR"/>
            </a:p>
          </p:txBody>
        </p:sp>
      </p:grpSp>
      <p:sp>
        <p:nvSpPr>
          <p:cNvPr id="20" name="TextBox 20"/>
          <p:cNvSpPr txBox="1"/>
          <p:nvPr/>
        </p:nvSpPr>
        <p:spPr>
          <a:xfrm>
            <a:off x="5172401" y="0"/>
            <a:ext cx="7943198" cy="97155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FFFFFF"/>
                </a:solidFill>
                <a:latin typeface="Trebuchet MS Bold"/>
              </a:rPr>
              <a:t>PRESENTATION</a:t>
            </a:r>
          </a:p>
        </p:txBody>
      </p:sp>
      <p:sp>
        <p:nvSpPr>
          <p:cNvPr id="21" name="TextBox 21"/>
          <p:cNvSpPr txBox="1"/>
          <p:nvPr/>
        </p:nvSpPr>
        <p:spPr>
          <a:xfrm>
            <a:off x="2490786" y="4310823"/>
            <a:ext cx="4319372" cy="2935986"/>
          </a:xfrm>
          <a:prstGeom prst="rect">
            <a:avLst/>
          </a:prstGeom>
        </p:spPr>
        <p:txBody>
          <a:bodyPr lIns="0" tIns="0" rIns="0" bIns="0" rtlCol="0" anchor="t">
            <a:spAutoFit/>
          </a:bodyPr>
          <a:lstStyle/>
          <a:p>
            <a:pPr marL="0" lvl="0" indent="0" algn="just">
              <a:lnSpc>
                <a:spcPts val="3311"/>
              </a:lnSpc>
              <a:spcBef>
                <a:spcPct val="0"/>
              </a:spcBef>
            </a:pPr>
            <a:r>
              <a:rPr lang="en-US" sz="2400" dirty="0" err="1">
                <a:solidFill>
                  <a:srgbClr val="FFFFFF"/>
                </a:solidFill>
                <a:latin typeface="Trebuchet MS"/>
              </a:rPr>
              <a:t>L'objectif</a:t>
            </a:r>
            <a:r>
              <a:rPr lang="en-US" sz="2400" dirty="0">
                <a:solidFill>
                  <a:srgbClr val="FFFFFF"/>
                </a:solidFill>
                <a:latin typeface="Trebuchet MS"/>
              </a:rPr>
              <a:t> principal de </a:t>
            </a:r>
            <a:r>
              <a:rPr lang="en-US" sz="2400" dirty="0" err="1">
                <a:solidFill>
                  <a:srgbClr val="FFFFFF"/>
                </a:solidFill>
                <a:latin typeface="Trebuchet MS"/>
              </a:rPr>
              <a:t>ce</a:t>
            </a:r>
            <a:r>
              <a:rPr lang="en-US" sz="2400" dirty="0">
                <a:solidFill>
                  <a:srgbClr val="FFFFFF"/>
                </a:solidFill>
                <a:latin typeface="Trebuchet MS"/>
              </a:rPr>
              <a:t> </a:t>
            </a:r>
            <a:r>
              <a:rPr lang="en-US" sz="2400" dirty="0" err="1">
                <a:solidFill>
                  <a:srgbClr val="FFFFFF"/>
                </a:solidFill>
                <a:latin typeface="Trebuchet MS"/>
              </a:rPr>
              <a:t>projet</a:t>
            </a:r>
            <a:r>
              <a:rPr lang="en-US" sz="2400" dirty="0">
                <a:solidFill>
                  <a:srgbClr val="FFFFFF"/>
                </a:solidFill>
                <a:latin typeface="Trebuchet MS"/>
              </a:rPr>
              <a:t> </a:t>
            </a:r>
            <a:r>
              <a:rPr lang="en-US" sz="2400" dirty="0" err="1">
                <a:solidFill>
                  <a:srgbClr val="FFFFFF"/>
                </a:solidFill>
                <a:latin typeface="Trebuchet MS"/>
              </a:rPr>
              <a:t>est</a:t>
            </a:r>
            <a:r>
              <a:rPr lang="en-US" sz="2400" dirty="0">
                <a:solidFill>
                  <a:srgbClr val="FFFFFF"/>
                </a:solidFill>
                <a:latin typeface="Trebuchet MS"/>
              </a:rPr>
              <a:t> de </a:t>
            </a:r>
            <a:r>
              <a:rPr lang="en-US" sz="2400" dirty="0" err="1">
                <a:solidFill>
                  <a:srgbClr val="FFFFFF"/>
                </a:solidFill>
                <a:latin typeface="Trebuchet MS"/>
              </a:rPr>
              <a:t>développer</a:t>
            </a:r>
            <a:r>
              <a:rPr lang="en-US" sz="2400" dirty="0">
                <a:solidFill>
                  <a:srgbClr val="FFFFFF"/>
                </a:solidFill>
                <a:latin typeface="Trebuchet MS"/>
              </a:rPr>
              <a:t> et de </a:t>
            </a:r>
            <a:r>
              <a:rPr lang="en-US" sz="2400" dirty="0" err="1">
                <a:solidFill>
                  <a:srgbClr val="FFFFFF"/>
                </a:solidFill>
                <a:latin typeface="Trebuchet MS"/>
              </a:rPr>
              <a:t>mettre</a:t>
            </a:r>
            <a:r>
              <a:rPr lang="en-US" sz="2400" dirty="0">
                <a:solidFill>
                  <a:srgbClr val="FFFFFF"/>
                </a:solidFill>
                <a:latin typeface="Trebuchet MS"/>
              </a:rPr>
              <a:t> en </a:t>
            </a:r>
            <a:r>
              <a:rPr lang="en-US" sz="2400" dirty="0" err="1">
                <a:solidFill>
                  <a:srgbClr val="FFFFFF"/>
                </a:solidFill>
                <a:latin typeface="Trebuchet MS"/>
              </a:rPr>
              <a:t>œuvre</a:t>
            </a:r>
            <a:r>
              <a:rPr lang="en-US" sz="2400" dirty="0">
                <a:solidFill>
                  <a:srgbClr val="FFFFFF"/>
                </a:solidFill>
                <a:latin typeface="Trebuchet MS"/>
              </a:rPr>
              <a:t> un ERP </a:t>
            </a:r>
            <a:r>
              <a:rPr lang="en-US" sz="2400" dirty="0" err="1">
                <a:solidFill>
                  <a:srgbClr val="FFFFFF"/>
                </a:solidFill>
                <a:latin typeface="Trebuchet MS"/>
              </a:rPr>
              <a:t>spécialisé</a:t>
            </a:r>
            <a:r>
              <a:rPr lang="en-US" sz="2400" dirty="0">
                <a:solidFill>
                  <a:srgbClr val="FFFFFF"/>
                </a:solidFill>
                <a:latin typeface="Trebuchet MS"/>
              </a:rPr>
              <a:t> pour les </a:t>
            </a:r>
            <a:r>
              <a:rPr lang="en-US" sz="2400" dirty="0" err="1">
                <a:solidFill>
                  <a:srgbClr val="FFFFFF"/>
                </a:solidFill>
                <a:latin typeface="Trebuchet MS"/>
              </a:rPr>
              <a:t>hôpitaux</a:t>
            </a:r>
            <a:r>
              <a:rPr lang="en-US" sz="2400" dirty="0">
                <a:solidFill>
                  <a:srgbClr val="FFFFFF"/>
                </a:solidFill>
                <a:latin typeface="Trebuchet MS"/>
              </a:rPr>
              <a:t> et </a:t>
            </a:r>
            <a:r>
              <a:rPr lang="en-US" sz="2400" dirty="0" err="1">
                <a:solidFill>
                  <a:srgbClr val="FFFFFF"/>
                </a:solidFill>
                <a:latin typeface="Trebuchet MS"/>
              </a:rPr>
              <a:t>cliniques</a:t>
            </a:r>
            <a:r>
              <a:rPr lang="en-US" sz="2400" dirty="0">
                <a:solidFill>
                  <a:srgbClr val="FFFFFF"/>
                </a:solidFill>
                <a:latin typeface="Trebuchet MS"/>
              </a:rPr>
              <a:t> </a:t>
            </a:r>
            <a:r>
              <a:rPr lang="en-US" sz="2400" dirty="0" err="1">
                <a:solidFill>
                  <a:srgbClr val="FFFFFF"/>
                </a:solidFill>
                <a:latin typeface="Trebuchet MS"/>
              </a:rPr>
              <a:t>afin</a:t>
            </a:r>
            <a:r>
              <a:rPr lang="en-US" sz="2400" dirty="0">
                <a:solidFill>
                  <a:srgbClr val="FFFFFF"/>
                </a:solidFill>
                <a:latin typeface="Trebuchet MS"/>
              </a:rPr>
              <a:t> </a:t>
            </a:r>
            <a:r>
              <a:rPr lang="en-US" sz="2400" dirty="0" err="1">
                <a:solidFill>
                  <a:srgbClr val="FFFFFF"/>
                </a:solidFill>
                <a:latin typeface="Trebuchet MS"/>
              </a:rPr>
              <a:t>d'améliorer</a:t>
            </a:r>
            <a:r>
              <a:rPr lang="en-US" sz="2400" dirty="0">
                <a:solidFill>
                  <a:srgbClr val="FFFFFF"/>
                </a:solidFill>
                <a:latin typeface="Trebuchet MS"/>
              </a:rPr>
              <a:t> </a:t>
            </a:r>
            <a:r>
              <a:rPr lang="en-US" sz="2400" dirty="0" err="1">
                <a:solidFill>
                  <a:srgbClr val="FFFFFF"/>
                </a:solidFill>
                <a:latin typeface="Trebuchet MS"/>
              </a:rPr>
              <a:t>leur</a:t>
            </a:r>
            <a:r>
              <a:rPr lang="en-US" sz="2400" dirty="0">
                <a:solidFill>
                  <a:srgbClr val="FFFFFF"/>
                </a:solidFill>
                <a:latin typeface="Trebuchet MS"/>
              </a:rPr>
              <a:t> </a:t>
            </a:r>
            <a:r>
              <a:rPr lang="en-US" sz="2400" dirty="0" err="1">
                <a:solidFill>
                  <a:srgbClr val="FFFFFF"/>
                </a:solidFill>
                <a:latin typeface="Trebuchet MS"/>
              </a:rPr>
              <a:t>efficacité</a:t>
            </a:r>
            <a:r>
              <a:rPr lang="en-US" sz="2400" dirty="0">
                <a:solidFill>
                  <a:srgbClr val="FFFFFF"/>
                </a:solidFill>
                <a:latin typeface="Trebuchet MS"/>
              </a:rPr>
              <a:t> </a:t>
            </a:r>
            <a:r>
              <a:rPr lang="en-US" sz="2400" dirty="0" err="1">
                <a:solidFill>
                  <a:srgbClr val="FFFFFF"/>
                </a:solidFill>
                <a:latin typeface="Trebuchet MS"/>
              </a:rPr>
              <a:t>opérationnelle</a:t>
            </a:r>
            <a:r>
              <a:rPr lang="en-US" sz="2400" dirty="0">
                <a:solidFill>
                  <a:srgbClr val="FFFFFF"/>
                </a:solidFill>
                <a:latin typeface="Trebuchet MS"/>
              </a:rPr>
              <a:t> et </a:t>
            </a:r>
            <a:r>
              <a:rPr lang="en-US" sz="2400" dirty="0" err="1">
                <a:solidFill>
                  <a:srgbClr val="FFFFFF"/>
                </a:solidFill>
                <a:latin typeface="Trebuchet MS"/>
              </a:rPr>
              <a:t>leur</a:t>
            </a:r>
            <a:r>
              <a:rPr lang="en-US" sz="2400" dirty="0">
                <a:solidFill>
                  <a:srgbClr val="FFFFFF"/>
                </a:solidFill>
                <a:latin typeface="Trebuchet MS"/>
              </a:rPr>
              <a:t> gestion </a:t>
            </a:r>
            <a:r>
              <a:rPr lang="en-US" sz="2400" dirty="0" err="1">
                <a:solidFill>
                  <a:srgbClr val="FFFFFF"/>
                </a:solidFill>
                <a:latin typeface="Trebuchet MS"/>
              </a:rPr>
              <a:t>globale</a:t>
            </a:r>
            <a:endParaRPr lang="en-US" sz="2400" dirty="0">
              <a:solidFill>
                <a:srgbClr val="FFFFFF"/>
              </a:solidFill>
              <a:latin typeface="Trebuchet MS"/>
            </a:endParaRPr>
          </a:p>
        </p:txBody>
      </p:sp>
      <p:sp>
        <p:nvSpPr>
          <p:cNvPr id="22" name="TextBox 22"/>
          <p:cNvSpPr txBox="1"/>
          <p:nvPr/>
        </p:nvSpPr>
        <p:spPr>
          <a:xfrm>
            <a:off x="2689967" y="3542477"/>
            <a:ext cx="4026849" cy="421386"/>
          </a:xfrm>
          <a:prstGeom prst="rect">
            <a:avLst/>
          </a:prstGeom>
        </p:spPr>
        <p:txBody>
          <a:bodyPr lIns="0" tIns="0" rIns="0" bIns="0" rtlCol="0" anchor="t">
            <a:spAutoFit/>
          </a:bodyPr>
          <a:lstStyle/>
          <a:p>
            <a:pPr marL="0" lvl="0" indent="0" algn="ctr">
              <a:lnSpc>
                <a:spcPts val="3311"/>
              </a:lnSpc>
              <a:spcBef>
                <a:spcPct val="0"/>
              </a:spcBef>
            </a:pPr>
            <a:r>
              <a:rPr lang="en-US" sz="2400">
                <a:solidFill>
                  <a:srgbClr val="FFFFFF"/>
                </a:solidFill>
                <a:latin typeface="Trebuchet MS Bold"/>
              </a:rPr>
              <a:t>OBJECTIF</a:t>
            </a:r>
          </a:p>
        </p:txBody>
      </p:sp>
      <p:sp>
        <p:nvSpPr>
          <p:cNvPr id="23" name="TextBox 23"/>
          <p:cNvSpPr txBox="1"/>
          <p:nvPr/>
        </p:nvSpPr>
        <p:spPr>
          <a:xfrm>
            <a:off x="7780685" y="3542477"/>
            <a:ext cx="4026849" cy="421770"/>
          </a:xfrm>
          <a:prstGeom prst="rect">
            <a:avLst/>
          </a:prstGeom>
        </p:spPr>
        <p:txBody>
          <a:bodyPr lIns="0" tIns="0" rIns="0" bIns="0" rtlCol="0" anchor="t">
            <a:spAutoFit/>
          </a:bodyPr>
          <a:lstStyle/>
          <a:p>
            <a:pPr marL="0" lvl="0" indent="0" algn="ctr">
              <a:lnSpc>
                <a:spcPts val="3311"/>
              </a:lnSpc>
              <a:spcBef>
                <a:spcPct val="0"/>
              </a:spcBef>
            </a:pPr>
            <a:r>
              <a:rPr lang="en-US" sz="2399">
                <a:solidFill>
                  <a:srgbClr val="FFFFFF"/>
                </a:solidFill>
                <a:latin typeface="Trebuchet MS Bold"/>
              </a:rPr>
              <a:t>COMMENT</a:t>
            </a:r>
          </a:p>
        </p:txBody>
      </p:sp>
      <p:sp>
        <p:nvSpPr>
          <p:cNvPr id="24" name="Espace réservé du numéro de diapositive 23">
            <a:extLst>
              <a:ext uri="{FF2B5EF4-FFF2-40B4-BE49-F238E27FC236}">
                <a16:creationId xmlns:a16="http://schemas.microsoft.com/office/drawing/2014/main" id="{B2C19CAD-669D-E975-448C-181944DFD295}"/>
              </a:ext>
            </a:extLst>
          </p:cNvPr>
          <p:cNvSpPr>
            <a:spLocks noGrp="1"/>
          </p:cNvSpPr>
          <p:nvPr>
            <p:ph type="sldNum" sz="quarter" idx="12"/>
          </p:nvPr>
        </p:nvSpPr>
        <p:spPr>
          <a:xfrm>
            <a:off x="17830801" y="9747250"/>
            <a:ext cx="457199" cy="539750"/>
          </a:xfrm>
        </p:spPr>
        <p:txBody>
          <a:bodyPr/>
          <a:lstStyle/>
          <a:p>
            <a:fld id="{B6F15528-21DE-4FAA-801E-634DDDAF4B2B}" type="slidenum">
              <a:rPr lang="en-US" sz="2400" b="1" smtClean="0">
                <a:solidFill>
                  <a:schemeClr val="tx1"/>
                </a:solidFill>
                <a:latin typeface="Trebuchet MS" panose="020B0603020202020204" pitchFamily="34" charset="0"/>
              </a:rPr>
              <a:pPr/>
              <a:t>6</a:t>
            </a:fld>
            <a:endParaRPr lang="en-US"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725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aphicFrame>
        <p:nvGraphicFramePr>
          <p:cNvPr id="3" name="Table 3"/>
          <p:cNvGraphicFramePr>
            <a:graphicFrameLocks noGrp="1"/>
          </p:cNvGraphicFramePr>
          <p:nvPr>
            <p:extLst>
              <p:ext uri="{D42A27DB-BD31-4B8C-83A1-F6EECF244321}">
                <p14:modId xmlns:p14="http://schemas.microsoft.com/office/powerpoint/2010/main" val="2064200514"/>
              </p:ext>
            </p:extLst>
          </p:nvPr>
        </p:nvGraphicFramePr>
        <p:xfrm>
          <a:off x="375379" y="1964763"/>
          <a:ext cx="17651002" cy="7750737"/>
        </p:xfrm>
        <a:graphic>
          <a:graphicData uri="http://schemas.openxmlformats.org/drawingml/2006/table">
            <a:tbl>
              <a:tblPr/>
              <a:tblGrid>
                <a:gridCol w="9183802">
                  <a:extLst>
                    <a:ext uri="{9D8B030D-6E8A-4147-A177-3AD203B41FA5}">
                      <a16:colId xmlns:a16="http://schemas.microsoft.com/office/drawing/2014/main" val="20000"/>
                    </a:ext>
                  </a:extLst>
                </a:gridCol>
                <a:gridCol w="8467200">
                  <a:extLst>
                    <a:ext uri="{9D8B030D-6E8A-4147-A177-3AD203B41FA5}">
                      <a16:colId xmlns:a16="http://schemas.microsoft.com/office/drawing/2014/main" val="20001"/>
                    </a:ext>
                  </a:extLst>
                </a:gridCol>
              </a:tblGrid>
              <a:tr h="3567189">
                <a:tc>
                  <a:txBody>
                    <a:bodyPr/>
                    <a:lstStyle/>
                    <a:p>
                      <a:pPr algn="ctr">
                        <a:lnSpc>
                          <a:spcPts val="264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4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83548">
                <a:tc>
                  <a:txBody>
                    <a:bodyPr/>
                    <a:lstStyle/>
                    <a:p>
                      <a:pPr algn="ctr">
                        <a:lnSpc>
                          <a:spcPts val="264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42"/>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6204313" y="0"/>
            <a:ext cx="5879374"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051D40"/>
                </a:solidFill>
                <a:latin typeface="Trebuchet MS Bold"/>
              </a:rPr>
              <a:t>LES OBJECTIFS</a:t>
            </a:r>
          </a:p>
        </p:txBody>
      </p:sp>
      <p:sp>
        <p:nvSpPr>
          <p:cNvPr id="5" name="TextBox 5"/>
          <p:cNvSpPr txBox="1"/>
          <p:nvPr/>
        </p:nvSpPr>
        <p:spPr>
          <a:xfrm>
            <a:off x="541162" y="2633387"/>
            <a:ext cx="8659717" cy="1678686"/>
          </a:xfrm>
          <a:prstGeom prst="rect">
            <a:avLst/>
          </a:prstGeom>
        </p:spPr>
        <p:txBody>
          <a:bodyPr lIns="0" tIns="0" rIns="0" bIns="0" rtlCol="0" anchor="t">
            <a:spAutoFit/>
          </a:bodyPr>
          <a:lstStyle/>
          <a:p>
            <a:pPr algn="just">
              <a:lnSpc>
                <a:spcPts val="3311"/>
              </a:lnSpc>
              <a:spcBef>
                <a:spcPct val="0"/>
              </a:spcBef>
            </a:pPr>
            <a:r>
              <a:rPr lang="en-US" sz="2400" dirty="0" err="1">
                <a:solidFill>
                  <a:srgbClr val="051D40"/>
                </a:solidFill>
                <a:latin typeface="Trebuchet MS"/>
              </a:rPr>
              <a:t>Intégration</a:t>
            </a:r>
            <a:r>
              <a:rPr lang="en-US" sz="2400" dirty="0">
                <a:solidFill>
                  <a:srgbClr val="051D40"/>
                </a:solidFill>
                <a:latin typeface="Trebuchet MS"/>
              </a:rPr>
              <a:t> des processus : </a:t>
            </a:r>
            <a:r>
              <a:rPr lang="en-US" sz="2400" dirty="0" err="1">
                <a:solidFill>
                  <a:srgbClr val="051D40"/>
                </a:solidFill>
                <a:latin typeface="Trebuchet MS"/>
              </a:rPr>
              <a:t>Centraliser</a:t>
            </a:r>
            <a:r>
              <a:rPr lang="en-US" sz="2400" dirty="0">
                <a:solidFill>
                  <a:srgbClr val="051D40"/>
                </a:solidFill>
                <a:latin typeface="Trebuchet MS"/>
              </a:rPr>
              <a:t> et </a:t>
            </a:r>
            <a:r>
              <a:rPr lang="en-US" sz="2400" dirty="0" err="1">
                <a:solidFill>
                  <a:srgbClr val="051D40"/>
                </a:solidFill>
                <a:latin typeface="Trebuchet MS"/>
              </a:rPr>
              <a:t>intégrer</a:t>
            </a:r>
            <a:r>
              <a:rPr lang="en-US" sz="2400" dirty="0">
                <a:solidFill>
                  <a:srgbClr val="051D40"/>
                </a:solidFill>
                <a:latin typeface="Trebuchet MS"/>
              </a:rPr>
              <a:t> les processus </a:t>
            </a:r>
            <a:r>
              <a:rPr lang="en-US" sz="2400" dirty="0" err="1">
                <a:solidFill>
                  <a:srgbClr val="051D40"/>
                </a:solidFill>
                <a:latin typeface="Trebuchet MS"/>
              </a:rPr>
              <a:t>opérationnels</a:t>
            </a:r>
            <a:r>
              <a:rPr lang="en-US" sz="2400" dirty="0">
                <a:solidFill>
                  <a:srgbClr val="051D40"/>
                </a:solidFill>
                <a:latin typeface="Trebuchet MS"/>
              </a:rPr>
              <a:t> </a:t>
            </a:r>
            <a:r>
              <a:rPr lang="en-US" sz="2400" dirty="0" err="1">
                <a:solidFill>
                  <a:srgbClr val="051D40"/>
                </a:solidFill>
                <a:latin typeface="Trebuchet MS"/>
              </a:rPr>
              <a:t>clés</a:t>
            </a:r>
            <a:r>
              <a:rPr lang="en-US" sz="2400" dirty="0">
                <a:solidFill>
                  <a:srgbClr val="051D40"/>
                </a:solidFill>
                <a:latin typeface="Trebuchet MS"/>
              </a:rPr>
              <a:t> </a:t>
            </a:r>
            <a:r>
              <a:rPr lang="en-US" sz="2400" dirty="0" err="1">
                <a:solidFill>
                  <a:srgbClr val="051D40"/>
                </a:solidFill>
                <a:latin typeface="Trebuchet MS"/>
              </a:rPr>
              <a:t>tels</a:t>
            </a:r>
            <a:r>
              <a:rPr lang="en-US" sz="2400" dirty="0">
                <a:solidFill>
                  <a:srgbClr val="051D40"/>
                </a:solidFill>
                <a:latin typeface="Trebuchet MS"/>
              </a:rPr>
              <a:t> que la gestion des patients, la planification des ressources, la </a:t>
            </a:r>
            <a:r>
              <a:rPr lang="en-US" sz="2400" dirty="0" err="1">
                <a:solidFill>
                  <a:srgbClr val="051D40"/>
                </a:solidFill>
                <a:latin typeface="Trebuchet MS"/>
              </a:rPr>
              <a:t>facturation</a:t>
            </a:r>
            <a:r>
              <a:rPr lang="en-US" sz="2400" dirty="0">
                <a:solidFill>
                  <a:srgbClr val="051D40"/>
                </a:solidFill>
                <a:latin typeface="Trebuchet MS"/>
              </a:rPr>
              <a:t>, la gestion des stocks, etc., pour </a:t>
            </a:r>
            <a:r>
              <a:rPr lang="en-US" sz="2400" dirty="0" err="1">
                <a:solidFill>
                  <a:srgbClr val="051D40"/>
                </a:solidFill>
                <a:latin typeface="Trebuchet MS"/>
              </a:rPr>
              <a:t>une</a:t>
            </a:r>
            <a:r>
              <a:rPr lang="en-US" sz="2400" dirty="0">
                <a:solidFill>
                  <a:srgbClr val="051D40"/>
                </a:solidFill>
                <a:latin typeface="Trebuchet MS"/>
              </a:rPr>
              <a:t> </a:t>
            </a:r>
            <a:r>
              <a:rPr lang="en-US" sz="2400" dirty="0" err="1">
                <a:solidFill>
                  <a:srgbClr val="051D40"/>
                </a:solidFill>
                <a:latin typeface="Trebuchet MS"/>
              </a:rPr>
              <a:t>visibilité</a:t>
            </a:r>
            <a:r>
              <a:rPr lang="en-US" sz="2400" dirty="0">
                <a:solidFill>
                  <a:srgbClr val="051D40"/>
                </a:solidFill>
                <a:latin typeface="Trebuchet MS"/>
              </a:rPr>
              <a:t> et </a:t>
            </a:r>
            <a:r>
              <a:rPr lang="en-US" sz="2400" dirty="0" err="1">
                <a:solidFill>
                  <a:srgbClr val="051D40"/>
                </a:solidFill>
                <a:latin typeface="Trebuchet MS"/>
              </a:rPr>
              <a:t>une</a:t>
            </a:r>
            <a:r>
              <a:rPr lang="en-US" sz="2400" dirty="0">
                <a:solidFill>
                  <a:srgbClr val="051D40"/>
                </a:solidFill>
                <a:latin typeface="Trebuchet MS"/>
              </a:rPr>
              <a:t> coordination accrues</a:t>
            </a:r>
          </a:p>
        </p:txBody>
      </p:sp>
      <p:sp>
        <p:nvSpPr>
          <p:cNvPr id="6" name="TextBox 6"/>
          <p:cNvSpPr txBox="1"/>
          <p:nvPr/>
        </p:nvSpPr>
        <p:spPr>
          <a:xfrm>
            <a:off x="9674370" y="2633387"/>
            <a:ext cx="7942457" cy="2097786"/>
          </a:xfrm>
          <a:prstGeom prst="rect">
            <a:avLst/>
          </a:prstGeom>
        </p:spPr>
        <p:txBody>
          <a:bodyPr lIns="0" tIns="0" rIns="0" bIns="0" rtlCol="0" anchor="t">
            <a:spAutoFit/>
          </a:bodyPr>
          <a:lstStyle/>
          <a:p>
            <a:pPr marL="0" lvl="0" indent="0" algn="just">
              <a:lnSpc>
                <a:spcPts val="3311"/>
              </a:lnSpc>
              <a:spcBef>
                <a:spcPct val="0"/>
              </a:spcBef>
            </a:pPr>
            <a:r>
              <a:rPr lang="en-US" sz="2400" u="none" strike="noStrike" dirty="0" err="1">
                <a:solidFill>
                  <a:srgbClr val="051D40"/>
                </a:solidFill>
                <a:latin typeface="Trebuchet MS"/>
              </a:rPr>
              <a:t>Amélioration</a:t>
            </a:r>
            <a:r>
              <a:rPr lang="en-US" sz="2400" u="none" strike="noStrike" dirty="0">
                <a:solidFill>
                  <a:srgbClr val="051D40"/>
                </a:solidFill>
                <a:latin typeface="Trebuchet MS"/>
              </a:rPr>
              <a:t> de </a:t>
            </a:r>
            <a:r>
              <a:rPr lang="en-US" sz="2400" u="none" strike="noStrike" dirty="0" err="1">
                <a:solidFill>
                  <a:srgbClr val="051D40"/>
                </a:solidFill>
                <a:latin typeface="Trebuchet MS"/>
              </a:rPr>
              <a:t>l'efficacité</a:t>
            </a:r>
            <a:r>
              <a:rPr lang="en-US" sz="2400" u="none" strike="noStrike" dirty="0">
                <a:solidFill>
                  <a:srgbClr val="051D40"/>
                </a:solidFill>
                <a:latin typeface="Trebuchet MS"/>
              </a:rPr>
              <a:t> : </a:t>
            </a:r>
            <a:r>
              <a:rPr lang="en-US" sz="2400" u="none" strike="noStrike" dirty="0" err="1">
                <a:solidFill>
                  <a:srgbClr val="051D40"/>
                </a:solidFill>
                <a:latin typeface="Trebuchet MS"/>
              </a:rPr>
              <a:t>Optimiser</a:t>
            </a:r>
            <a:r>
              <a:rPr lang="en-US" sz="2400" u="none" strike="noStrike" dirty="0">
                <a:solidFill>
                  <a:srgbClr val="051D40"/>
                </a:solidFill>
                <a:latin typeface="Trebuchet MS"/>
              </a:rPr>
              <a:t> les flux de travail en </a:t>
            </a:r>
            <a:r>
              <a:rPr lang="en-US" sz="2400" u="none" strike="noStrike" dirty="0" err="1">
                <a:solidFill>
                  <a:srgbClr val="051D40"/>
                </a:solidFill>
                <a:latin typeface="Trebuchet MS"/>
              </a:rPr>
              <a:t>automatisant</a:t>
            </a:r>
            <a:r>
              <a:rPr lang="en-US" sz="2400" u="none" strike="noStrike" dirty="0">
                <a:solidFill>
                  <a:srgbClr val="051D40"/>
                </a:solidFill>
                <a:latin typeface="Trebuchet MS"/>
              </a:rPr>
              <a:t> les </a:t>
            </a:r>
            <a:r>
              <a:rPr lang="en-US" sz="2400" u="none" strike="noStrike" dirty="0" err="1">
                <a:solidFill>
                  <a:srgbClr val="051D40"/>
                </a:solidFill>
                <a:latin typeface="Trebuchet MS"/>
              </a:rPr>
              <a:t>tâches</a:t>
            </a:r>
            <a:r>
              <a:rPr lang="en-US" sz="2400" u="none" strike="noStrike" dirty="0">
                <a:solidFill>
                  <a:srgbClr val="051D40"/>
                </a:solidFill>
                <a:latin typeface="Trebuchet MS"/>
              </a:rPr>
              <a:t> </a:t>
            </a:r>
            <a:r>
              <a:rPr lang="en-US" sz="2400" u="none" strike="noStrike" dirty="0" err="1">
                <a:solidFill>
                  <a:srgbClr val="051D40"/>
                </a:solidFill>
                <a:latin typeface="Trebuchet MS"/>
              </a:rPr>
              <a:t>manuelles</a:t>
            </a:r>
            <a:r>
              <a:rPr lang="en-US" sz="2400" u="none" strike="noStrike" dirty="0">
                <a:solidFill>
                  <a:srgbClr val="051D40"/>
                </a:solidFill>
                <a:latin typeface="Trebuchet MS"/>
              </a:rPr>
              <a:t>, en </a:t>
            </a:r>
            <a:r>
              <a:rPr lang="en-US" sz="2400" u="none" strike="noStrike" dirty="0" err="1">
                <a:solidFill>
                  <a:srgbClr val="051D40"/>
                </a:solidFill>
                <a:latin typeface="Trebuchet MS"/>
              </a:rPr>
              <a:t>réduisant</a:t>
            </a:r>
            <a:r>
              <a:rPr lang="en-US" sz="2400" u="none" strike="noStrike" dirty="0">
                <a:solidFill>
                  <a:srgbClr val="051D40"/>
                </a:solidFill>
                <a:latin typeface="Trebuchet MS"/>
              </a:rPr>
              <a:t> les </a:t>
            </a:r>
            <a:r>
              <a:rPr lang="en-US" sz="2400" u="none" strike="noStrike" dirty="0" err="1">
                <a:solidFill>
                  <a:srgbClr val="051D40"/>
                </a:solidFill>
                <a:latin typeface="Trebuchet MS"/>
              </a:rPr>
              <a:t>redondances</a:t>
            </a:r>
            <a:r>
              <a:rPr lang="en-US" sz="2400" u="none" strike="noStrike" dirty="0">
                <a:solidFill>
                  <a:srgbClr val="051D40"/>
                </a:solidFill>
                <a:latin typeface="Trebuchet MS"/>
              </a:rPr>
              <a:t> et en </a:t>
            </a:r>
            <a:r>
              <a:rPr lang="en-US" sz="2400" u="none" strike="noStrike" dirty="0" err="1">
                <a:solidFill>
                  <a:srgbClr val="051D40"/>
                </a:solidFill>
                <a:latin typeface="Trebuchet MS"/>
              </a:rPr>
              <a:t>améliorant</a:t>
            </a:r>
            <a:r>
              <a:rPr lang="en-US" sz="2400" u="none" strike="noStrike" dirty="0">
                <a:solidFill>
                  <a:srgbClr val="051D40"/>
                </a:solidFill>
                <a:latin typeface="Trebuchet MS"/>
              </a:rPr>
              <a:t> la communication interne pour </a:t>
            </a:r>
            <a:r>
              <a:rPr lang="en-US" sz="2400" u="none" strike="noStrike" dirty="0" err="1">
                <a:solidFill>
                  <a:srgbClr val="051D40"/>
                </a:solidFill>
                <a:latin typeface="Trebuchet MS"/>
              </a:rPr>
              <a:t>une</a:t>
            </a:r>
            <a:r>
              <a:rPr lang="en-US" sz="2400" u="none" strike="noStrike" dirty="0">
                <a:solidFill>
                  <a:srgbClr val="051D40"/>
                </a:solidFill>
                <a:latin typeface="Trebuchet MS"/>
              </a:rPr>
              <a:t> </a:t>
            </a:r>
            <a:r>
              <a:rPr lang="en-US" sz="2400" u="none" strike="noStrike" dirty="0" err="1">
                <a:solidFill>
                  <a:srgbClr val="051D40"/>
                </a:solidFill>
                <a:latin typeface="Trebuchet MS"/>
              </a:rPr>
              <a:t>meilleure</a:t>
            </a:r>
            <a:r>
              <a:rPr lang="en-US" sz="2400" u="none" strike="noStrike" dirty="0">
                <a:solidFill>
                  <a:srgbClr val="051D40"/>
                </a:solidFill>
                <a:latin typeface="Trebuchet MS"/>
              </a:rPr>
              <a:t> </a:t>
            </a:r>
            <a:r>
              <a:rPr lang="en-US" sz="2400" u="none" strike="noStrike" dirty="0" err="1">
                <a:solidFill>
                  <a:srgbClr val="051D40"/>
                </a:solidFill>
                <a:latin typeface="Trebuchet MS"/>
              </a:rPr>
              <a:t>productivité</a:t>
            </a:r>
            <a:r>
              <a:rPr lang="en-US" sz="2400" u="none" strike="noStrike" dirty="0">
                <a:solidFill>
                  <a:srgbClr val="051D40"/>
                </a:solidFill>
                <a:latin typeface="Trebuchet MS"/>
              </a:rPr>
              <a:t> et </a:t>
            </a:r>
            <a:r>
              <a:rPr lang="en-US" sz="2400" u="none" strike="noStrike" dirty="0" err="1">
                <a:solidFill>
                  <a:srgbClr val="051D40"/>
                </a:solidFill>
                <a:latin typeface="Trebuchet MS"/>
              </a:rPr>
              <a:t>une</a:t>
            </a:r>
            <a:r>
              <a:rPr lang="en-US" sz="2400" u="none" strike="noStrike" dirty="0">
                <a:solidFill>
                  <a:srgbClr val="051D40"/>
                </a:solidFill>
                <a:latin typeface="Trebuchet MS"/>
              </a:rPr>
              <a:t> </a:t>
            </a:r>
            <a:r>
              <a:rPr lang="en-US" sz="2400" u="none" strike="noStrike" dirty="0" err="1">
                <a:solidFill>
                  <a:srgbClr val="051D40"/>
                </a:solidFill>
                <a:latin typeface="Trebuchet MS"/>
              </a:rPr>
              <a:t>réduction</a:t>
            </a:r>
            <a:r>
              <a:rPr lang="en-US" sz="2400" u="none" strike="noStrike" dirty="0">
                <a:solidFill>
                  <a:srgbClr val="051D40"/>
                </a:solidFill>
                <a:latin typeface="Trebuchet MS"/>
              </a:rPr>
              <a:t> des </a:t>
            </a:r>
            <a:r>
              <a:rPr lang="en-US" sz="2400" u="none" strike="noStrike" dirty="0" err="1">
                <a:solidFill>
                  <a:srgbClr val="051D40"/>
                </a:solidFill>
                <a:latin typeface="Trebuchet MS"/>
              </a:rPr>
              <a:t>erreurs</a:t>
            </a:r>
            <a:endParaRPr lang="en-US" sz="2400" u="none" strike="noStrike" dirty="0">
              <a:solidFill>
                <a:srgbClr val="051D40"/>
              </a:solidFill>
              <a:latin typeface="Trebuchet MS"/>
            </a:endParaRPr>
          </a:p>
        </p:txBody>
      </p:sp>
      <p:sp>
        <p:nvSpPr>
          <p:cNvPr id="7" name="TextBox 7"/>
          <p:cNvSpPr txBox="1"/>
          <p:nvPr/>
        </p:nvSpPr>
        <p:spPr>
          <a:xfrm>
            <a:off x="541162" y="6652972"/>
            <a:ext cx="8659717" cy="1678686"/>
          </a:xfrm>
          <a:prstGeom prst="rect">
            <a:avLst/>
          </a:prstGeom>
        </p:spPr>
        <p:txBody>
          <a:bodyPr lIns="0" tIns="0" rIns="0" bIns="0" rtlCol="0" anchor="t">
            <a:spAutoFit/>
          </a:bodyPr>
          <a:lstStyle/>
          <a:p>
            <a:pPr marL="0" lvl="0" indent="0" algn="just">
              <a:lnSpc>
                <a:spcPts val="3311"/>
              </a:lnSpc>
              <a:spcBef>
                <a:spcPct val="0"/>
              </a:spcBef>
            </a:pPr>
            <a:r>
              <a:rPr lang="en-US" sz="2400" u="none" strike="noStrike" dirty="0">
                <a:solidFill>
                  <a:srgbClr val="051D40"/>
                </a:solidFill>
                <a:latin typeface="Trebuchet MS"/>
              </a:rPr>
              <a:t>Gestion des ressources : </a:t>
            </a:r>
            <a:r>
              <a:rPr lang="en-US" sz="2400" u="none" strike="noStrike" dirty="0" err="1">
                <a:solidFill>
                  <a:srgbClr val="051D40"/>
                </a:solidFill>
                <a:latin typeface="Trebuchet MS"/>
              </a:rPr>
              <a:t>Faciliter</a:t>
            </a:r>
            <a:r>
              <a:rPr lang="en-US" sz="2400" u="none" strike="noStrike" dirty="0">
                <a:solidFill>
                  <a:srgbClr val="051D40"/>
                </a:solidFill>
                <a:latin typeface="Trebuchet MS"/>
              </a:rPr>
              <a:t> la planification et la gestion des ressources, y </a:t>
            </a:r>
            <a:r>
              <a:rPr lang="en-US" sz="2400" u="none" strike="noStrike" dirty="0" err="1">
                <a:solidFill>
                  <a:srgbClr val="051D40"/>
                </a:solidFill>
                <a:latin typeface="Trebuchet MS"/>
              </a:rPr>
              <a:t>compris</a:t>
            </a:r>
            <a:r>
              <a:rPr lang="en-US" sz="2400" u="none" strike="noStrike" dirty="0">
                <a:solidFill>
                  <a:srgbClr val="051D40"/>
                </a:solidFill>
                <a:latin typeface="Trebuchet MS"/>
              </a:rPr>
              <a:t> le personnel, les </a:t>
            </a:r>
            <a:r>
              <a:rPr lang="en-US" sz="2400" u="none" strike="noStrike" dirty="0" err="1">
                <a:solidFill>
                  <a:srgbClr val="051D40"/>
                </a:solidFill>
                <a:latin typeface="Trebuchet MS"/>
              </a:rPr>
              <a:t>équipements</a:t>
            </a:r>
            <a:r>
              <a:rPr lang="en-US" sz="2400" u="none" strike="noStrike" dirty="0">
                <a:solidFill>
                  <a:srgbClr val="051D40"/>
                </a:solidFill>
                <a:latin typeface="Trebuchet MS"/>
              </a:rPr>
              <a:t> et les </a:t>
            </a:r>
            <a:r>
              <a:rPr lang="en-US" sz="2400" u="none" strike="noStrike" dirty="0" err="1">
                <a:solidFill>
                  <a:srgbClr val="051D40"/>
                </a:solidFill>
                <a:latin typeface="Trebuchet MS"/>
              </a:rPr>
              <a:t>fournitures</a:t>
            </a:r>
            <a:r>
              <a:rPr lang="en-US" sz="2400" u="none" strike="noStrike" dirty="0">
                <a:solidFill>
                  <a:srgbClr val="051D40"/>
                </a:solidFill>
                <a:latin typeface="Trebuchet MS"/>
              </a:rPr>
              <a:t>, pour </a:t>
            </a:r>
            <a:r>
              <a:rPr lang="en-US" sz="2400" u="none" strike="noStrike" dirty="0" err="1">
                <a:solidFill>
                  <a:srgbClr val="051D40"/>
                </a:solidFill>
                <a:latin typeface="Trebuchet MS"/>
              </a:rPr>
              <a:t>optimiser</a:t>
            </a:r>
            <a:r>
              <a:rPr lang="en-US" sz="2400" u="none" strike="noStrike" dirty="0">
                <a:solidFill>
                  <a:srgbClr val="051D40"/>
                </a:solidFill>
                <a:latin typeface="Trebuchet MS"/>
              </a:rPr>
              <a:t> </a:t>
            </a:r>
            <a:r>
              <a:rPr lang="en-US" sz="2400" u="none" strike="noStrike" dirty="0" err="1">
                <a:solidFill>
                  <a:srgbClr val="051D40"/>
                </a:solidFill>
                <a:latin typeface="Trebuchet MS"/>
              </a:rPr>
              <a:t>leur</a:t>
            </a:r>
            <a:r>
              <a:rPr lang="en-US" sz="2400" u="none" strike="noStrike" dirty="0">
                <a:solidFill>
                  <a:srgbClr val="051D40"/>
                </a:solidFill>
                <a:latin typeface="Trebuchet MS"/>
              </a:rPr>
              <a:t> </a:t>
            </a:r>
            <a:r>
              <a:rPr lang="en-US" sz="2400" u="none" strike="noStrike" dirty="0" err="1">
                <a:solidFill>
                  <a:srgbClr val="051D40"/>
                </a:solidFill>
                <a:latin typeface="Trebuchet MS"/>
              </a:rPr>
              <a:t>utilisation</a:t>
            </a:r>
            <a:r>
              <a:rPr lang="en-US" sz="2400" u="none" strike="noStrike" dirty="0">
                <a:solidFill>
                  <a:srgbClr val="051D40"/>
                </a:solidFill>
                <a:latin typeface="Trebuchet MS"/>
              </a:rPr>
              <a:t>, </a:t>
            </a:r>
            <a:r>
              <a:rPr lang="en-US" sz="2400" u="none" strike="noStrike" dirty="0" err="1">
                <a:solidFill>
                  <a:srgbClr val="051D40"/>
                </a:solidFill>
                <a:latin typeface="Trebuchet MS"/>
              </a:rPr>
              <a:t>réduire</a:t>
            </a:r>
            <a:r>
              <a:rPr lang="en-US" sz="2400" u="none" strike="noStrike" dirty="0">
                <a:solidFill>
                  <a:srgbClr val="051D40"/>
                </a:solidFill>
                <a:latin typeface="Trebuchet MS"/>
              </a:rPr>
              <a:t> les </a:t>
            </a:r>
            <a:r>
              <a:rPr lang="en-US" sz="2400" u="none" strike="noStrike" dirty="0" err="1">
                <a:solidFill>
                  <a:srgbClr val="051D40"/>
                </a:solidFill>
                <a:latin typeface="Trebuchet MS"/>
              </a:rPr>
              <a:t>coûts</a:t>
            </a:r>
            <a:r>
              <a:rPr lang="en-US" sz="2400" u="none" strike="noStrike" dirty="0">
                <a:solidFill>
                  <a:srgbClr val="051D40"/>
                </a:solidFill>
                <a:latin typeface="Trebuchet MS"/>
              </a:rPr>
              <a:t> et </a:t>
            </a:r>
            <a:r>
              <a:rPr lang="en-US" sz="2400" u="none" strike="noStrike" dirty="0" err="1">
                <a:solidFill>
                  <a:srgbClr val="051D40"/>
                </a:solidFill>
                <a:latin typeface="Trebuchet MS"/>
              </a:rPr>
              <a:t>améliorer</a:t>
            </a:r>
            <a:r>
              <a:rPr lang="en-US" sz="2400" u="none" strike="noStrike" dirty="0">
                <a:solidFill>
                  <a:srgbClr val="051D40"/>
                </a:solidFill>
                <a:latin typeface="Trebuchet MS"/>
              </a:rPr>
              <a:t> la </a:t>
            </a:r>
            <a:r>
              <a:rPr lang="en-US" sz="2400" u="none" strike="noStrike" dirty="0" err="1">
                <a:solidFill>
                  <a:srgbClr val="051D40"/>
                </a:solidFill>
                <a:latin typeface="Trebuchet MS"/>
              </a:rPr>
              <a:t>qualité</a:t>
            </a:r>
            <a:r>
              <a:rPr lang="en-US" sz="2400" u="none" strike="noStrike" dirty="0">
                <a:solidFill>
                  <a:srgbClr val="051D40"/>
                </a:solidFill>
                <a:latin typeface="Trebuchet MS"/>
              </a:rPr>
              <a:t> des </a:t>
            </a:r>
            <a:r>
              <a:rPr lang="en-US" sz="2400" u="none" strike="noStrike" dirty="0" err="1">
                <a:solidFill>
                  <a:srgbClr val="051D40"/>
                </a:solidFill>
                <a:latin typeface="Trebuchet MS"/>
              </a:rPr>
              <a:t>soins</a:t>
            </a:r>
            <a:endParaRPr lang="en-US" sz="2400" u="none" strike="noStrike" dirty="0">
              <a:solidFill>
                <a:srgbClr val="051D40"/>
              </a:solidFill>
              <a:latin typeface="Trebuchet MS"/>
            </a:endParaRPr>
          </a:p>
        </p:txBody>
      </p:sp>
      <p:sp>
        <p:nvSpPr>
          <p:cNvPr id="8" name="TextBox 8"/>
          <p:cNvSpPr txBox="1"/>
          <p:nvPr/>
        </p:nvSpPr>
        <p:spPr>
          <a:xfrm>
            <a:off x="9674370" y="6652972"/>
            <a:ext cx="8076450" cy="2097786"/>
          </a:xfrm>
          <a:prstGeom prst="rect">
            <a:avLst/>
          </a:prstGeom>
        </p:spPr>
        <p:txBody>
          <a:bodyPr lIns="0" tIns="0" rIns="0" bIns="0" rtlCol="0" anchor="t">
            <a:spAutoFit/>
          </a:bodyPr>
          <a:lstStyle/>
          <a:p>
            <a:pPr marL="0" lvl="0" indent="0" algn="just">
              <a:lnSpc>
                <a:spcPts val="3311"/>
              </a:lnSpc>
              <a:spcBef>
                <a:spcPct val="0"/>
              </a:spcBef>
            </a:pPr>
            <a:r>
              <a:rPr lang="en-US" sz="2400" u="none" strike="noStrike" dirty="0" err="1">
                <a:solidFill>
                  <a:srgbClr val="051D40"/>
                </a:solidFill>
                <a:latin typeface="Trebuchet MS"/>
              </a:rPr>
              <a:t>Accès</a:t>
            </a:r>
            <a:r>
              <a:rPr lang="en-US" sz="2400" u="none" strike="noStrike" dirty="0">
                <a:solidFill>
                  <a:srgbClr val="051D40"/>
                </a:solidFill>
                <a:latin typeface="Trebuchet MS"/>
              </a:rPr>
              <a:t> aux données : </a:t>
            </a:r>
            <a:r>
              <a:rPr lang="en-US" sz="2400" u="none" strike="noStrike" dirty="0" err="1">
                <a:solidFill>
                  <a:srgbClr val="051D40"/>
                </a:solidFill>
                <a:latin typeface="Trebuchet MS"/>
              </a:rPr>
              <a:t>Centraliser</a:t>
            </a:r>
            <a:r>
              <a:rPr lang="en-US" sz="2400" u="none" strike="noStrike" dirty="0">
                <a:solidFill>
                  <a:srgbClr val="051D40"/>
                </a:solidFill>
                <a:latin typeface="Trebuchet MS"/>
              </a:rPr>
              <a:t> et </a:t>
            </a:r>
            <a:r>
              <a:rPr lang="en-US" sz="2400" u="none" strike="noStrike" dirty="0" err="1">
                <a:solidFill>
                  <a:srgbClr val="051D40"/>
                </a:solidFill>
                <a:latin typeface="Trebuchet MS"/>
              </a:rPr>
              <a:t>rendre</a:t>
            </a:r>
            <a:r>
              <a:rPr lang="en-US" sz="2400" u="none" strike="noStrike" dirty="0">
                <a:solidFill>
                  <a:srgbClr val="051D40"/>
                </a:solidFill>
                <a:latin typeface="Trebuchet MS"/>
              </a:rPr>
              <a:t> </a:t>
            </a:r>
            <a:r>
              <a:rPr lang="en-US" sz="2400" u="none" strike="noStrike" dirty="0" err="1">
                <a:solidFill>
                  <a:srgbClr val="051D40"/>
                </a:solidFill>
                <a:latin typeface="Trebuchet MS"/>
              </a:rPr>
              <a:t>accessibles</a:t>
            </a:r>
            <a:r>
              <a:rPr lang="en-US" sz="2400" u="none" strike="noStrike" dirty="0">
                <a:solidFill>
                  <a:srgbClr val="051D40"/>
                </a:solidFill>
                <a:latin typeface="Trebuchet MS"/>
              </a:rPr>
              <a:t> les </a:t>
            </a:r>
            <a:r>
              <a:rPr lang="en-US" sz="2400" u="none" strike="noStrike" dirty="0" err="1">
                <a:solidFill>
                  <a:srgbClr val="051D40"/>
                </a:solidFill>
                <a:latin typeface="Trebuchet MS"/>
              </a:rPr>
              <a:t>informations</a:t>
            </a:r>
            <a:r>
              <a:rPr lang="en-US" sz="2400" u="none" strike="noStrike" dirty="0">
                <a:solidFill>
                  <a:srgbClr val="051D40"/>
                </a:solidFill>
                <a:latin typeface="Trebuchet MS"/>
              </a:rPr>
              <a:t> </a:t>
            </a:r>
            <a:r>
              <a:rPr lang="en-US" sz="2400" u="none" strike="noStrike" dirty="0" err="1">
                <a:solidFill>
                  <a:srgbClr val="051D40"/>
                </a:solidFill>
                <a:latin typeface="Trebuchet MS"/>
              </a:rPr>
              <a:t>clés</a:t>
            </a:r>
            <a:r>
              <a:rPr lang="en-US" sz="2400" u="none" strike="noStrike" dirty="0">
                <a:solidFill>
                  <a:srgbClr val="051D40"/>
                </a:solidFill>
                <a:latin typeface="Trebuchet MS"/>
              </a:rPr>
              <a:t>, </a:t>
            </a:r>
            <a:r>
              <a:rPr lang="en-US" sz="2400" u="none" strike="noStrike" dirty="0" err="1">
                <a:solidFill>
                  <a:srgbClr val="051D40"/>
                </a:solidFill>
                <a:latin typeface="Trebuchet MS"/>
              </a:rPr>
              <a:t>telles</a:t>
            </a:r>
            <a:r>
              <a:rPr lang="en-US" sz="2400" u="none" strike="noStrike" dirty="0">
                <a:solidFill>
                  <a:srgbClr val="051D40"/>
                </a:solidFill>
                <a:latin typeface="Trebuchet MS"/>
              </a:rPr>
              <a:t> que les dossiers </a:t>
            </a:r>
            <a:r>
              <a:rPr lang="en-US" sz="2400" u="none" strike="noStrike" dirty="0" err="1">
                <a:solidFill>
                  <a:srgbClr val="051D40"/>
                </a:solidFill>
                <a:latin typeface="Trebuchet MS"/>
              </a:rPr>
              <a:t>médicaux</a:t>
            </a:r>
            <a:r>
              <a:rPr lang="en-US" sz="2400" u="none" strike="noStrike" dirty="0">
                <a:solidFill>
                  <a:srgbClr val="051D40"/>
                </a:solidFill>
                <a:latin typeface="Trebuchet MS"/>
              </a:rPr>
              <a:t> </a:t>
            </a:r>
            <a:r>
              <a:rPr lang="en-US" sz="2400" u="none" strike="noStrike" dirty="0" err="1">
                <a:solidFill>
                  <a:srgbClr val="051D40"/>
                </a:solidFill>
                <a:latin typeface="Trebuchet MS"/>
              </a:rPr>
              <a:t>électroniques</a:t>
            </a:r>
            <a:r>
              <a:rPr lang="en-US" sz="2400" u="none" strike="noStrike" dirty="0">
                <a:solidFill>
                  <a:srgbClr val="051D40"/>
                </a:solidFill>
                <a:latin typeface="Trebuchet MS"/>
              </a:rPr>
              <a:t>, les analyses de données et les rapports, pour </a:t>
            </a:r>
            <a:r>
              <a:rPr lang="en-US" sz="2400" u="none" strike="noStrike" dirty="0" err="1">
                <a:solidFill>
                  <a:srgbClr val="051D40"/>
                </a:solidFill>
                <a:latin typeface="Trebuchet MS"/>
              </a:rPr>
              <a:t>une</a:t>
            </a:r>
            <a:r>
              <a:rPr lang="en-US" sz="2400" u="none" strike="noStrike" dirty="0">
                <a:solidFill>
                  <a:srgbClr val="051D40"/>
                </a:solidFill>
                <a:latin typeface="Trebuchet MS"/>
              </a:rPr>
              <a:t> </a:t>
            </a:r>
            <a:r>
              <a:rPr lang="en-US" sz="2400" u="none" strike="noStrike" dirty="0" err="1">
                <a:solidFill>
                  <a:srgbClr val="051D40"/>
                </a:solidFill>
                <a:latin typeface="Trebuchet MS"/>
              </a:rPr>
              <a:t>prise</a:t>
            </a:r>
            <a:r>
              <a:rPr lang="en-US" sz="2400" u="none" strike="noStrike" dirty="0">
                <a:solidFill>
                  <a:srgbClr val="051D40"/>
                </a:solidFill>
                <a:latin typeface="Trebuchet MS"/>
              </a:rPr>
              <a:t> de </a:t>
            </a:r>
            <a:r>
              <a:rPr lang="en-US" sz="2400" u="none" strike="noStrike" dirty="0" err="1">
                <a:solidFill>
                  <a:srgbClr val="051D40"/>
                </a:solidFill>
                <a:latin typeface="Trebuchet MS"/>
              </a:rPr>
              <a:t>décision</a:t>
            </a:r>
            <a:r>
              <a:rPr lang="en-US" sz="2400" u="none" strike="noStrike" dirty="0">
                <a:solidFill>
                  <a:srgbClr val="051D40"/>
                </a:solidFill>
                <a:latin typeface="Trebuchet MS"/>
              </a:rPr>
              <a:t> </a:t>
            </a:r>
            <a:r>
              <a:rPr lang="en-US" sz="2400" u="none" strike="noStrike" dirty="0" err="1">
                <a:solidFill>
                  <a:srgbClr val="051D40"/>
                </a:solidFill>
                <a:latin typeface="Trebuchet MS"/>
              </a:rPr>
              <a:t>éclairée</a:t>
            </a:r>
            <a:r>
              <a:rPr lang="en-US" sz="2400" u="none" strike="noStrike" dirty="0">
                <a:solidFill>
                  <a:srgbClr val="051D40"/>
                </a:solidFill>
                <a:latin typeface="Trebuchet MS"/>
              </a:rPr>
              <a:t> et </a:t>
            </a:r>
            <a:r>
              <a:rPr lang="en-US" sz="2400" u="none" strike="noStrike" dirty="0" err="1">
                <a:solidFill>
                  <a:srgbClr val="051D40"/>
                </a:solidFill>
                <a:latin typeface="Trebuchet MS"/>
              </a:rPr>
              <a:t>une</a:t>
            </a:r>
            <a:r>
              <a:rPr lang="en-US" sz="2400" u="none" strike="noStrike" dirty="0">
                <a:solidFill>
                  <a:srgbClr val="051D40"/>
                </a:solidFill>
                <a:latin typeface="Trebuchet MS"/>
              </a:rPr>
              <a:t> </a:t>
            </a:r>
            <a:r>
              <a:rPr lang="en-US" sz="2400" u="none" strike="noStrike" dirty="0" err="1">
                <a:solidFill>
                  <a:srgbClr val="051D40"/>
                </a:solidFill>
                <a:latin typeface="Trebuchet MS"/>
              </a:rPr>
              <a:t>meilleure</a:t>
            </a:r>
            <a:r>
              <a:rPr lang="en-US" sz="2400" u="none" strike="noStrike" dirty="0">
                <a:solidFill>
                  <a:srgbClr val="051D40"/>
                </a:solidFill>
                <a:latin typeface="Trebuchet MS"/>
              </a:rPr>
              <a:t> coordination entre les services</a:t>
            </a:r>
          </a:p>
        </p:txBody>
      </p:sp>
      <p:sp>
        <p:nvSpPr>
          <p:cNvPr id="9" name="Freeform 9"/>
          <p:cNvSpPr/>
          <p:nvPr/>
        </p:nvSpPr>
        <p:spPr>
          <a:xfrm>
            <a:off x="1653216" y="-932553"/>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Espace réservé du numéro de diapositive 9">
            <a:extLst>
              <a:ext uri="{FF2B5EF4-FFF2-40B4-BE49-F238E27FC236}">
                <a16:creationId xmlns:a16="http://schemas.microsoft.com/office/drawing/2014/main" id="{C3D2DDC7-A644-10B4-5A76-659F3D581EB4}"/>
              </a:ext>
            </a:extLst>
          </p:cNvPr>
          <p:cNvSpPr>
            <a:spLocks noGrp="1"/>
          </p:cNvSpPr>
          <p:nvPr>
            <p:ph type="sldNum" sz="quarter" idx="12"/>
          </p:nvPr>
        </p:nvSpPr>
        <p:spPr>
          <a:xfrm>
            <a:off x="17907000" y="9823450"/>
            <a:ext cx="381000" cy="463550"/>
          </a:xfrm>
        </p:spPr>
        <p:txBody>
          <a:bodyPr/>
          <a:lstStyle/>
          <a:p>
            <a:fld id="{B6F15528-21DE-4FAA-801E-634DDDAF4B2B}" type="slidenum">
              <a:rPr lang="en-US" sz="2400" b="1" smtClean="0">
                <a:solidFill>
                  <a:schemeClr val="tx1"/>
                </a:solidFill>
                <a:latin typeface="Trebuchet MS" panose="020B0603020202020204" pitchFamily="34" charset="0"/>
              </a:rPr>
              <a:pPr/>
              <a:t>7</a:t>
            </a:fld>
            <a:endParaRPr lang="en-US" sz="2400"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fr-FR"/>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fr-FR"/>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fr-FR"/>
          </a:p>
        </p:txBody>
      </p:sp>
      <p:grpSp>
        <p:nvGrpSpPr>
          <p:cNvPr id="6" name="Group 6"/>
          <p:cNvGrpSpPr/>
          <p:nvPr/>
        </p:nvGrpSpPr>
        <p:grpSpPr>
          <a:xfrm>
            <a:off x="1028700" y="1141496"/>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fr-FR"/>
            </a:p>
          </p:txBody>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685281" y="1065296"/>
            <a:ext cx="4721045" cy="4206015"/>
            <a:chOff x="0" y="0"/>
            <a:chExt cx="1243403" cy="1107757"/>
          </a:xfrm>
        </p:grpSpPr>
        <p:sp>
          <p:nvSpPr>
            <p:cNvPr id="10" name="Freeform 10"/>
            <p:cNvSpPr/>
            <p:nvPr/>
          </p:nvSpPr>
          <p:spPr>
            <a:xfrm>
              <a:off x="0" y="0"/>
              <a:ext cx="1243403" cy="1107757"/>
            </a:xfrm>
            <a:custGeom>
              <a:avLst/>
              <a:gdLst/>
              <a:ahLst/>
              <a:cxnLst/>
              <a:rect l="l" t="t" r="r" b="b"/>
              <a:pathLst>
                <a:path w="1243403" h="1107757">
                  <a:moveTo>
                    <a:pt x="0" y="0"/>
                  </a:moveTo>
                  <a:lnTo>
                    <a:pt x="1243403" y="0"/>
                  </a:lnTo>
                  <a:lnTo>
                    <a:pt x="1243403" y="1107757"/>
                  </a:lnTo>
                  <a:lnTo>
                    <a:pt x="0" y="1107757"/>
                  </a:lnTo>
                  <a:close/>
                </a:path>
              </a:pathLst>
            </a:custGeom>
            <a:solidFill>
              <a:srgbClr val="CFF4FF"/>
            </a:solidFill>
            <a:ln w="19050" cap="sq">
              <a:solidFill>
                <a:srgbClr val="FFFFFF"/>
              </a:solidFill>
              <a:prstDash val="solid"/>
              <a:miter/>
            </a:ln>
          </p:spPr>
          <p:txBody>
            <a:bodyPr/>
            <a:lstStyle/>
            <a:p>
              <a:endParaRPr lang="fr-FR"/>
            </a:p>
          </p:txBody>
        </p:sp>
        <p:sp>
          <p:nvSpPr>
            <p:cNvPr id="11" name="TextBox 11"/>
            <p:cNvSpPr txBox="1"/>
            <p:nvPr/>
          </p:nvSpPr>
          <p:spPr>
            <a:xfrm>
              <a:off x="0" y="-38100"/>
              <a:ext cx="124340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2765858" y="1028700"/>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fr-FR"/>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6213849" y="-171284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6" name="Group 16"/>
          <p:cNvGrpSpPr/>
          <p:nvPr/>
        </p:nvGrpSpPr>
        <p:grpSpPr>
          <a:xfrm>
            <a:off x="4057573" y="5642786"/>
            <a:ext cx="4297048" cy="4206015"/>
            <a:chOff x="0" y="0"/>
            <a:chExt cx="1131733" cy="1107757"/>
          </a:xfrm>
        </p:grpSpPr>
        <p:sp>
          <p:nvSpPr>
            <p:cNvPr id="17" name="Freeform 1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fr-FR"/>
            </a:p>
          </p:txBody>
        </p:sp>
        <p:sp>
          <p:nvSpPr>
            <p:cNvPr id="18" name="TextBox 1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9" name="Group 19"/>
          <p:cNvGrpSpPr/>
          <p:nvPr/>
        </p:nvGrpSpPr>
        <p:grpSpPr>
          <a:xfrm>
            <a:off x="10013485" y="5642786"/>
            <a:ext cx="4297048" cy="4206015"/>
            <a:chOff x="0" y="0"/>
            <a:chExt cx="1131733" cy="1107757"/>
          </a:xfrm>
        </p:grpSpPr>
        <p:sp>
          <p:nvSpPr>
            <p:cNvPr id="20" name="Freeform 2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fr-FR"/>
            </a:p>
          </p:txBody>
        </p:sp>
        <p:sp>
          <p:nvSpPr>
            <p:cNvPr id="21" name="TextBox 2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22" name="Freeform 22"/>
          <p:cNvSpPr/>
          <p:nvPr/>
        </p:nvSpPr>
        <p:spPr>
          <a:xfrm>
            <a:off x="2398762" y="1315328"/>
            <a:ext cx="1658811" cy="1411497"/>
          </a:xfrm>
          <a:custGeom>
            <a:avLst/>
            <a:gdLst/>
            <a:ahLst/>
            <a:cxnLst/>
            <a:rect l="l" t="t" r="r" b="b"/>
            <a:pathLst>
              <a:path w="1658811" h="1411497">
                <a:moveTo>
                  <a:pt x="0" y="0"/>
                </a:moveTo>
                <a:lnTo>
                  <a:pt x="1658811" y="0"/>
                </a:lnTo>
                <a:lnTo>
                  <a:pt x="1658811" y="1411498"/>
                </a:lnTo>
                <a:lnTo>
                  <a:pt x="0" y="141149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23" name="Freeform 23"/>
          <p:cNvSpPr/>
          <p:nvPr/>
        </p:nvSpPr>
        <p:spPr>
          <a:xfrm>
            <a:off x="8438251" y="1315328"/>
            <a:ext cx="1411497" cy="1411497"/>
          </a:xfrm>
          <a:custGeom>
            <a:avLst/>
            <a:gdLst/>
            <a:ahLst/>
            <a:cxnLst/>
            <a:rect l="l" t="t" r="r" b="b"/>
            <a:pathLst>
              <a:path w="1411497" h="1411497">
                <a:moveTo>
                  <a:pt x="0" y="0"/>
                </a:moveTo>
                <a:lnTo>
                  <a:pt x="1411498" y="0"/>
                </a:lnTo>
                <a:lnTo>
                  <a:pt x="1411498" y="1411498"/>
                </a:lnTo>
                <a:lnTo>
                  <a:pt x="0" y="141149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fr-FR"/>
          </a:p>
        </p:txBody>
      </p:sp>
      <p:sp>
        <p:nvSpPr>
          <p:cNvPr id="24" name="Freeform 24"/>
          <p:cNvSpPr/>
          <p:nvPr/>
        </p:nvSpPr>
        <p:spPr>
          <a:xfrm>
            <a:off x="14179876" y="1316573"/>
            <a:ext cx="1469013" cy="1410253"/>
          </a:xfrm>
          <a:custGeom>
            <a:avLst/>
            <a:gdLst/>
            <a:ahLst/>
            <a:cxnLst/>
            <a:rect l="l" t="t" r="r" b="b"/>
            <a:pathLst>
              <a:path w="1469013" h="1410253">
                <a:moveTo>
                  <a:pt x="0" y="0"/>
                </a:moveTo>
                <a:lnTo>
                  <a:pt x="1469013" y="0"/>
                </a:lnTo>
                <a:lnTo>
                  <a:pt x="1469013" y="1410253"/>
                </a:lnTo>
                <a:lnTo>
                  <a:pt x="0" y="141025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fr-FR"/>
          </a:p>
        </p:txBody>
      </p:sp>
      <p:sp>
        <p:nvSpPr>
          <p:cNvPr id="25" name="Freeform 25"/>
          <p:cNvSpPr/>
          <p:nvPr/>
        </p:nvSpPr>
        <p:spPr>
          <a:xfrm>
            <a:off x="5325748" y="5804469"/>
            <a:ext cx="1757667" cy="1408924"/>
          </a:xfrm>
          <a:custGeom>
            <a:avLst/>
            <a:gdLst/>
            <a:ahLst/>
            <a:cxnLst/>
            <a:rect l="l" t="t" r="r" b="b"/>
            <a:pathLst>
              <a:path w="1757667" h="1408924">
                <a:moveTo>
                  <a:pt x="0" y="0"/>
                </a:moveTo>
                <a:lnTo>
                  <a:pt x="1757667" y="0"/>
                </a:lnTo>
                <a:lnTo>
                  <a:pt x="1757667" y="1408924"/>
                </a:lnTo>
                <a:lnTo>
                  <a:pt x="0" y="140892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fr-FR"/>
          </a:p>
        </p:txBody>
      </p:sp>
      <p:sp>
        <p:nvSpPr>
          <p:cNvPr id="26" name="Freeform 26"/>
          <p:cNvSpPr/>
          <p:nvPr/>
        </p:nvSpPr>
        <p:spPr>
          <a:xfrm>
            <a:off x="11635122" y="5804469"/>
            <a:ext cx="1419246" cy="1408924"/>
          </a:xfrm>
          <a:custGeom>
            <a:avLst/>
            <a:gdLst/>
            <a:ahLst/>
            <a:cxnLst/>
            <a:rect l="l" t="t" r="r" b="b"/>
            <a:pathLst>
              <a:path w="1419246" h="1408924">
                <a:moveTo>
                  <a:pt x="0" y="0"/>
                </a:moveTo>
                <a:lnTo>
                  <a:pt x="1419246" y="0"/>
                </a:lnTo>
                <a:lnTo>
                  <a:pt x="1419246" y="1408924"/>
                </a:lnTo>
                <a:lnTo>
                  <a:pt x="0" y="140892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fr-FR"/>
          </a:p>
        </p:txBody>
      </p:sp>
      <p:sp>
        <p:nvSpPr>
          <p:cNvPr id="27" name="TextBox 27"/>
          <p:cNvSpPr txBox="1"/>
          <p:nvPr/>
        </p:nvSpPr>
        <p:spPr>
          <a:xfrm>
            <a:off x="1461151" y="2848077"/>
            <a:ext cx="3432147" cy="395097"/>
          </a:xfrm>
          <a:prstGeom prst="rect">
            <a:avLst/>
          </a:prstGeom>
        </p:spPr>
        <p:txBody>
          <a:bodyPr lIns="0" tIns="0" rIns="0" bIns="0" rtlCol="0" anchor="t">
            <a:spAutoFit/>
          </a:bodyPr>
          <a:lstStyle/>
          <a:p>
            <a:pPr marL="0" lvl="0" indent="0" algn="ctr">
              <a:lnSpc>
                <a:spcPts val="3174"/>
              </a:lnSpc>
              <a:spcBef>
                <a:spcPct val="0"/>
              </a:spcBef>
            </a:pPr>
            <a:r>
              <a:rPr lang="en-US" sz="2300" dirty="0" err="1">
                <a:solidFill>
                  <a:srgbClr val="0071C9"/>
                </a:solidFill>
                <a:latin typeface="Trebuchet MS Bold"/>
              </a:rPr>
              <a:t>Analyse</a:t>
            </a:r>
            <a:r>
              <a:rPr lang="en-US" sz="2300" dirty="0">
                <a:solidFill>
                  <a:srgbClr val="0071C9"/>
                </a:solidFill>
                <a:latin typeface="Trebuchet MS Bold"/>
              </a:rPr>
              <a:t> des </a:t>
            </a:r>
            <a:r>
              <a:rPr lang="en-US" sz="2300" dirty="0" err="1">
                <a:solidFill>
                  <a:srgbClr val="0071C9"/>
                </a:solidFill>
                <a:latin typeface="Trebuchet MS Bold"/>
              </a:rPr>
              <a:t>besoins</a:t>
            </a:r>
            <a:endParaRPr lang="en-US" sz="2300" dirty="0">
              <a:solidFill>
                <a:srgbClr val="0071C9"/>
              </a:solidFill>
              <a:latin typeface="Trebuchet MS Bold"/>
            </a:endParaRPr>
          </a:p>
        </p:txBody>
      </p:sp>
      <p:sp>
        <p:nvSpPr>
          <p:cNvPr id="28" name="TextBox 28"/>
          <p:cNvSpPr txBox="1"/>
          <p:nvPr/>
        </p:nvSpPr>
        <p:spPr>
          <a:xfrm>
            <a:off x="7445431" y="3373951"/>
            <a:ext cx="3200745" cy="1658874"/>
          </a:xfrm>
          <a:prstGeom prst="rect">
            <a:avLst/>
          </a:prstGeom>
        </p:spPr>
        <p:txBody>
          <a:bodyPr lIns="0" tIns="0" rIns="0" bIns="0" rtlCol="0" anchor="t">
            <a:spAutoFit/>
          </a:bodyPr>
          <a:lstStyle/>
          <a:p>
            <a:pPr marL="0" lvl="0" indent="0" algn="ctr">
              <a:lnSpc>
                <a:spcPts val="2208"/>
              </a:lnSpc>
              <a:spcBef>
                <a:spcPct val="0"/>
              </a:spcBef>
            </a:pPr>
            <a:r>
              <a:rPr lang="en-US" sz="1600" u="none" strike="noStrike" dirty="0" err="1">
                <a:solidFill>
                  <a:srgbClr val="051D40"/>
                </a:solidFill>
                <a:latin typeface="Trebuchet MS"/>
              </a:rPr>
              <a:t>Concevoir</a:t>
            </a:r>
            <a:r>
              <a:rPr lang="en-US" sz="1600" u="none" strike="noStrike" dirty="0">
                <a:solidFill>
                  <a:srgbClr val="051D40"/>
                </a:solidFill>
                <a:latin typeface="Trebuchet MS"/>
              </a:rPr>
              <a:t> </a:t>
            </a:r>
            <a:r>
              <a:rPr lang="en-US" sz="1600" u="none" strike="noStrike" dirty="0" err="1">
                <a:solidFill>
                  <a:srgbClr val="051D40"/>
                </a:solidFill>
                <a:latin typeface="Trebuchet MS"/>
              </a:rPr>
              <a:t>une</a:t>
            </a:r>
            <a:r>
              <a:rPr lang="en-US" sz="1600" u="none" strike="noStrike" dirty="0">
                <a:solidFill>
                  <a:srgbClr val="051D40"/>
                </a:solidFill>
                <a:latin typeface="Trebuchet MS"/>
              </a:rPr>
              <a:t> architecture </a:t>
            </a:r>
            <a:r>
              <a:rPr lang="en-US" sz="1600" u="none" strike="noStrike" dirty="0" err="1">
                <a:solidFill>
                  <a:srgbClr val="051D40"/>
                </a:solidFill>
                <a:latin typeface="Trebuchet MS"/>
              </a:rPr>
              <a:t>logicielle</a:t>
            </a:r>
            <a:r>
              <a:rPr lang="en-US" sz="1600" u="none" strike="noStrike" dirty="0">
                <a:solidFill>
                  <a:srgbClr val="051D40"/>
                </a:solidFill>
                <a:latin typeface="Trebuchet MS"/>
              </a:rPr>
              <a:t> </a:t>
            </a:r>
            <a:r>
              <a:rPr lang="en-US" sz="1600" u="none" strike="noStrike" dirty="0" err="1">
                <a:solidFill>
                  <a:srgbClr val="051D40"/>
                </a:solidFill>
                <a:latin typeface="Trebuchet MS"/>
              </a:rPr>
              <a:t>solide</a:t>
            </a:r>
            <a:r>
              <a:rPr lang="en-US" sz="1600" u="none" strike="noStrike" dirty="0">
                <a:solidFill>
                  <a:srgbClr val="051D40"/>
                </a:solidFill>
                <a:latin typeface="Trebuchet MS"/>
              </a:rPr>
              <a:t> et </a:t>
            </a:r>
            <a:r>
              <a:rPr lang="en-US" sz="1600" u="none" strike="noStrike" dirty="0" err="1">
                <a:solidFill>
                  <a:srgbClr val="051D40"/>
                </a:solidFill>
                <a:latin typeface="Trebuchet MS"/>
              </a:rPr>
              <a:t>conviviale</a:t>
            </a:r>
            <a:r>
              <a:rPr lang="en-US" sz="1600" u="none" strike="noStrike" dirty="0">
                <a:solidFill>
                  <a:srgbClr val="051D40"/>
                </a:solidFill>
                <a:latin typeface="Trebuchet MS"/>
              </a:rPr>
              <a:t>, et </a:t>
            </a:r>
            <a:r>
              <a:rPr lang="en-US" sz="1600" u="none" strike="noStrike" dirty="0" err="1">
                <a:solidFill>
                  <a:srgbClr val="051D40"/>
                </a:solidFill>
                <a:latin typeface="Trebuchet MS"/>
              </a:rPr>
              <a:t>développer</a:t>
            </a:r>
            <a:r>
              <a:rPr lang="en-US" sz="1600" u="none" strike="noStrike" dirty="0">
                <a:solidFill>
                  <a:srgbClr val="051D40"/>
                </a:solidFill>
                <a:latin typeface="Trebuchet MS"/>
              </a:rPr>
              <a:t> </a:t>
            </a:r>
            <a:r>
              <a:rPr lang="en-US" sz="1600" u="none" strike="noStrike" dirty="0" err="1">
                <a:solidFill>
                  <a:srgbClr val="051D40"/>
                </a:solidFill>
                <a:latin typeface="Trebuchet MS"/>
              </a:rPr>
              <a:t>l'ERP</a:t>
            </a:r>
            <a:r>
              <a:rPr lang="en-US" sz="1600" u="none" strike="noStrike" dirty="0">
                <a:solidFill>
                  <a:srgbClr val="051D40"/>
                </a:solidFill>
                <a:latin typeface="Trebuchet MS"/>
              </a:rPr>
              <a:t> en </a:t>
            </a:r>
            <a:r>
              <a:rPr lang="en-US" sz="1600" u="none" strike="noStrike" dirty="0" err="1">
                <a:solidFill>
                  <a:srgbClr val="051D40"/>
                </a:solidFill>
                <a:latin typeface="Trebuchet MS"/>
              </a:rPr>
              <a:t>utilisant</a:t>
            </a:r>
            <a:r>
              <a:rPr lang="en-US" sz="1600" u="none" strike="noStrike" dirty="0">
                <a:solidFill>
                  <a:srgbClr val="051D40"/>
                </a:solidFill>
                <a:latin typeface="Trebuchet MS"/>
              </a:rPr>
              <a:t> des technologies </a:t>
            </a:r>
            <a:r>
              <a:rPr lang="en-US" sz="1600" u="none" strike="noStrike" dirty="0" err="1">
                <a:solidFill>
                  <a:srgbClr val="051D40"/>
                </a:solidFill>
                <a:latin typeface="Trebuchet MS"/>
              </a:rPr>
              <a:t>modernes</a:t>
            </a:r>
            <a:r>
              <a:rPr lang="en-US" sz="1600" u="none" strike="noStrike" dirty="0">
                <a:solidFill>
                  <a:srgbClr val="051D40"/>
                </a:solidFill>
                <a:latin typeface="Trebuchet MS"/>
              </a:rPr>
              <a:t>, en se </a:t>
            </a:r>
            <a:r>
              <a:rPr lang="en-US" sz="1600" u="none" strike="noStrike" dirty="0" err="1">
                <a:solidFill>
                  <a:srgbClr val="051D40"/>
                </a:solidFill>
                <a:latin typeface="Trebuchet MS"/>
              </a:rPr>
              <a:t>basant</a:t>
            </a:r>
            <a:r>
              <a:rPr lang="en-US" sz="1600" u="none" strike="noStrike" dirty="0">
                <a:solidFill>
                  <a:srgbClr val="051D40"/>
                </a:solidFill>
                <a:latin typeface="Trebuchet MS"/>
              </a:rPr>
              <a:t> sur les </a:t>
            </a:r>
            <a:r>
              <a:rPr lang="en-US" sz="1600" u="none" strike="noStrike" dirty="0" err="1">
                <a:solidFill>
                  <a:srgbClr val="051D40"/>
                </a:solidFill>
                <a:latin typeface="Trebuchet MS"/>
              </a:rPr>
              <a:t>résultats</a:t>
            </a:r>
            <a:r>
              <a:rPr lang="en-US" sz="1600" u="none" strike="noStrike" dirty="0">
                <a:solidFill>
                  <a:srgbClr val="051D40"/>
                </a:solidFill>
                <a:latin typeface="Trebuchet MS"/>
              </a:rPr>
              <a:t> de </a:t>
            </a:r>
            <a:r>
              <a:rPr lang="en-US" sz="1600" u="none" strike="noStrike" dirty="0" err="1">
                <a:solidFill>
                  <a:srgbClr val="051D40"/>
                </a:solidFill>
                <a:latin typeface="Trebuchet MS"/>
              </a:rPr>
              <a:t>l'analyse</a:t>
            </a:r>
            <a:r>
              <a:rPr lang="en-US" sz="1600" u="none" strike="noStrike" dirty="0">
                <a:solidFill>
                  <a:srgbClr val="051D40"/>
                </a:solidFill>
                <a:latin typeface="Trebuchet MS"/>
              </a:rPr>
              <a:t> des </a:t>
            </a:r>
            <a:r>
              <a:rPr lang="en-US" sz="1600" u="none" strike="noStrike" dirty="0" err="1">
                <a:solidFill>
                  <a:srgbClr val="051D40"/>
                </a:solidFill>
                <a:latin typeface="Trebuchet MS"/>
              </a:rPr>
              <a:t>besoins</a:t>
            </a:r>
            <a:endParaRPr lang="en-US" sz="1600" u="none" strike="noStrike" dirty="0">
              <a:solidFill>
                <a:srgbClr val="051D40"/>
              </a:solidFill>
              <a:latin typeface="Trebuchet MS"/>
            </a:endParaRPr>
          </a:p>
        </p:txBody>
      </p:sp>
      <p:sp>
        <p:nvSpPr>
          <p:cNvPr id="29" name="TextBox 29"/>
          <p:cNvSpPr txBox="1"/>
          <p:nvPr/>
        </p:nvSpPr>
        <p:spPr>
          <a:xfrm>
            <a:off x="6633058" y="2849406"/>
            <a:ext cx="4825491" cy="395097"/>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F1945B"/>
                </a:solidFill>
                <a:latin typeface="Trebuchet MS Bold"/>
              </a:rPr>
              <a:t>Conception et </a:t>
            </a:r>
            <a:r>
              <a:rPr lang="en-US" sz="2300" dirty="0" err="1">
                <a:solidFill>
                  <a:srgbClr val="F1945B"/>
                </a:solidFill>
                <a:latin typeface="Trebuchet MS Bold"/>
              </a:rPr>
              <a:t>développement</a:t>
            </a:r>
            <a:endParaRPr lang="en-US" sz="2300" dirty="0">
              <a:solidFill>
                <a:srgbClr val="F1945B"/>
              </a:solidFill>
              <a:latin typeface="Trebuchet MS Bold"/>
            </a:endParaRPr>
          </a:p>
        </p:txBody>
      </p:sp>
      <p:sp>
        <p:nvSpPr>
          <p:cNvPr id="30" name="TextBox 30"/>
          <p:cNvSpPr txBox="1"/>
          <p:nvPr/>
        </p:nvSpPr>
        <p:spPr>
          <a:xfrm>
            <a:off x="13461069" y="3373951"/>
            <a:ext cx="3200745" cy="1382649"/>
          </a:xfrm>
          <a:prstGeom prst="rect">
            <a:avLst/>
          </a:prstGeom>
        </p:spPr>
        <p:txBody>
          <a:bodyPr lIns="0" tIns="0" rIns="0" bIns="0" rtlCol="0" anchor="t">
            <a:spAutoFit/>
          </a:bodyPr>
          <a:lstStyle/>
          <a:p>
            <a:pPr marL="0" lvl="0" indent="0" algn="ctr">
              <a:lnSpc>
                <a:spcPts val="2208"/>
              </a:lnSpc>
              <a:spcBef>
                <a:spcPct val="0"/>
              </a:spcBef>
            </a:pPr>
            <a:r>
              <a:rPr lang="en-US" sz="1600" u="none" strike="noStrike" dirty="0">
                <a:solidFill>
                  <a:srgbClr val="051D40"/>
                </a:solidFill>
                <a:latin typeface="Trebuchet MS"/>
              </a:rPr>
              <a:t>Adapter </a:t>
            </a:r>
            <a:r>
              <a:rPr lang="en-US" sz="1600" u="none" strike="noStrike" dirty="0" err="1">
                <a:solidFill>
                  <a:srgbClr val="051D40"/>
                </a:solidFill>
                <a:latin typeface="Trebuchet MS"/>
              </a:rPr>
              <a:t>l'ERP</a:t>
            </a:r>
            <a:r>
              <a:rPr lang="en-US" sz="1600" u="none" strike="noStrike" dirty="0">
                <a:solidFill>
                  <a:srgbClr val="051D40"/>
                </a:solidFill>
                <a:latin typeface="Trebuchet MS"/>
              </a:rPr>
              <a:t> aux exigences </a:t>
            </a:r>
            <a:r>
              <a:rPr lang="en-US" sz="1600" u="none" strike="noStrike" dirty="0" err="1">
                <a:solidFill>
                  <a:srgbClr val="051D40"/>
                </a:solidFill>
                <a:latin typeface="Trebuchet MS"/>
              </a:rPr>
              <a:t>spécifiques</a:t>
            </a:r>
            <a:r>
              <a:rPr lang="en-US" sz="1600" u="none" strike="noStrike" dirty="0">
                <a:solidFill>
                  <a:srgbClr val="051D40"/>
                </a:solidFill>
                <a:latin typeface="Trebuchet MS"/>
              </a:rPr>
              <a:t> de </a:t>
            </a:r>
            <a:r>
              <a:rPr lang="en-US" sz="1600" u="none" strike="noStrike" dirty="0" err="1">
                <a:solidFill>
                  <a:srgbClr val="051D40"/>
                </a:solidFill>
                <a:latin typeface="Trebuchet MS"/>
              </a:rPr>
              <a:t>chaque</a:t>
            </a:r>
            <a:r>
              <a:rPr lang="en-US" sz="1600" u="none" strike="noStrike" dirty="0">
                <a:solidFill>
                  <a:srgbClr val="051D40"/>
                </a:solidFill>
                <a:latin typeface="Trebuchet MS"/>
              </a:rPr>
              <a:t> </a:t>
            </a:r>
            <a:r>
              <a:rPr lang="en-US" sz="1600" u="none" strike="noStrike" dirty="0" err="1">
                <a:solidFill>
                  <a:srgbClr val="051D40"/>
                </a:solidFill>
                <a:latin typeface="Trebuchet MS"/>
              </a:rPr>
              <a:t>établissement</a:t>
            </a:r>
            <a:r>
              <a:rPr lang="en-US" sz="1600" u="none" strike="noStrike" dirty="0">
                <a:solidFill>
                  <a:srgbClr val="051D40"/>
                </a:solidFill>
                <a:latin typeface="Trebuchet MS"/>
              </a:rPr>
              <a:t> de </a:t>
            </a:r>
            <a:r>
              <a:rPr lang="en-US" sz="1600" u="none" strike="noStrike" dirty="0" err="1">
                <a:solidFill>
                  <a:srgbClr val="051D40"/>
                </a:solidFill>
                <a:latin typeface="Trebuchet MS"/>
              </a:rPr>
              <a:t>santé</a:t>
            </a:r>
            <a:r>
              <a:rPr lang="en-US" sz="1600" u="none" strike="noStrike" dirty="0">
                <a:solidFill>
                  <a:srgbClr val="051D40"/>
                </a:solidFill>
                <a:latin typeface="Trebuchet MS"/>
              </a:rPr>
              <a:t>, en tenant </a:t>
            </a:r>
            <a:r>
              <a:rPr lang="en-US" sz="1600" u="none" strike="noStrike" dirty="0" err="1">
                <a:solidFill>
                  <a:srgbClr val="051D40"/>
                </a:solidFill>
                <a:latin typeface="Trebuchet MS"/>
              </a:rPr>
              <a:t>compte</a:t>
            </a:r>
            <a:r>
              <a:rPr lang="en-US" sz="1600" u="none" strike="noStrike" dirty="0">
                <a:solidFill>
                  <a:srgbClr val="051D40"/>
                </a:solidFill>
                <a:latin typeface="Trebuchet MS"/>
              </a:rPr>
              <a:t> de </a:t>
            </a:r>
            <a:r>
              <a:rPr lang="en-US" sz="1600" u="none" strike="noStrike" dirty="0" err="1">
                <a:solidFill>
                  <a:srgbClr val="051D40"/>
                </a:solidFill>
                <a:latin typeface="Trebuchet MS"/>
              </a:rPr>
              <a:t>leurs</a:t>
            </a:r>
            <a:r>
              <a:rPr lang="en-US" sz="1600" u="none" strike="noStrike" dirty="0">
                <a:solidFill>
                  <a:srgbClr val="051D40"/>
                </a:solidFill>
                <a:latin typeface="Trebuchet MS"/>
              </a:rPr>
              <a:t> processus et pratiques </a:t>
            </a:r>
            <a:r>
              <a:rPr lang="en-US" sz="1600" u="none" strike="noStrike" dirty="0" err="1">
                <a:solidFill>
                  <a:srgbClr val="051D40"/>
                </a:solidFill>
                <a:latin typeface="Trebuchet MS"/>
              </a:rPr>
              <a:t>individuels</a:t>
            </a:r>
            <a:endParaRPr lang="en-US" sz="1600" u="none" strike="noStrike" dirty="0">
              <a:solidFill>
                <a:srgbClr val="051D40"/>
              </a:solidFill>
              <a:latin typeface="Trebuchet MS"/>
            </a:endParaRPr>
          </a:p>
        </p:txBody>
      </p:sp>
      <p:sp>
        <p:nvSpPr>
          <p:cNvPr id="31" name="TextBox 31"/>
          <p:cNvSpPr txBox="1"/>
          <p:nvPr/>
        </p:nvSpPr>
        <p:spPr>
          <a:xfrm>
            <a:off x="13716800" y="2848077"/>
            <a:ext cx="2395164" cy="395097"/>
          </a:xfrm>
          <a:prstGeom prst="rect">
            <a:avLst/>
          </a:prstGeom>
        </p:spPr>
        <p:txBody>
          <a:bodyPr lIns="0" tIns="0" rIns="0" bIns="0" rtlCol="0" anchor="t">
            <a:spAutoFit/>
          </a:bodyPr>
          <a:lstStyle/>
          <a:p>
            <a:pPr marL="0" lvl="0" indent="0" algn="ctr">
              <a:lnSpc>
                <a:spcPts val="3174"/>
              </a:lnSpc>
              <a:spcBef>
                <a:spcPct val="0"/>
              </a:spcBef>
            </a:pPr>
            <a:r>
              <a:rPr lang="en-US" sz="2300" dirty="0" err="1">
                <a:solidFill>
                  <a:srgbClr val="39B54A"/>
                </a:solidFill>
                <a:latin typeface="Trebuchet MS Bold"/>
              </a:rPr>
              <a:t>Personnalisation</a:t>
            </a:r>
            <a:endParaRPr lang="en-US" sz="2300" dirty="0">
              <a:solidFill>
                <a:srgbClr val="39B54A"/>
              </a:solidFill>
              <a:latin typeface="Trebuchet MS Bold"/>
            </a:endParaRPr>
          </a:p>
        </p:txBody>
      </p:sp>
      <p:sp>
        <p:nvSpPr>
          <p:cNvPr id="32" name="TextBox 32"/>
          <p:cNvSpPr txBox="1"/>
          <p:nvPr/>
        </p:nvSpPr>
        <p:spPr>
          <a:xfrm>
            <a:off x="1591415" y="3373951"/>
            <a:ext cx="3200745" cy="1935099"/>
          </a:xfrm>
          <a:prstGeom prst="rect">
            <a:avLst/>
          </a:prstGeom>
        </p:spPr>
        <p:txBody>
          <a:bodyPr lIns="0" tIns="0" rIns="0" bIns="0" rtlCol="0" anchor="t">
            <a:spAutoFit/>
          </a:bodyPr>
          <a:lstStyle/>
          <a:p>
            <a:pPr marL="0" lvl="0" indent="0" algn="ctr">
              <a:lnSpc>
                <a:spcPts val="2208"/>
              </a:lnSpc>
              <a:spcBef>
                <a:spcPct val="0"/>
              </a:spcBef>
            </a:pPr>
            <a:r>
              <a:rPr lang="en-US" sz="1600" dirty="0" err="1">
                <a:solidFill>
                  <a:srgbClr val="051D40"/>
                </a:solidFill>
                <a:latin typeface="Trebuchet MS"/>
              </a:rPr>
              <a:t>Effectuer</a:t>
            </a:r>
            <a:r>
              <a:rPr lang="en-US" sz="1600" dirty="0">
                <a:solidFill>
                  <a:srgbClr val="051D40"/>
                </a:solidFill>
                <a:latin typeface="Trebuchet MS"/>
              </a:rPr>
              <a:t> </a:t>
            </a:r>
            <a:r>
              <a:rPr lang="en-US" sz="1600" dirty="0" err="1">
                <a:solidFill>
                  <a:srgbClr val="051D40"/>
                </a:solidFill>
                <a:latin typeface="Trebuchet MS"/>
              </a:rPr>
              <a:t>une</a:t>
            </a:r>
            <a:r>
              <a:rPr lang="en-US" sz="1600" dirty="0">
                <a:solidFill>
                  <a:srgbClr val="051D40"/>
                </a:solidFill>
                <a:latin typeface="Trebuchet MS"/>
              </a:rPr>
              <a:t> </a:t>
            </a:r>
            <a:r>
              <a:rPr lang="en-US" sz="1600" dirty="0" err="1">
                <a:solidFill>
                  <a:srgbClr val="051D40"/>
                </a:solidFill>
                <a:latin typeface="Trebuchet MS"/>
              </a:rPr>
              <a:t>analyse</a:t>
            </a:r>
            <a:r>
              <a:rPr lang="en-US" sz="1600" dirty="0">
                <a:solidFill>
                  <a:srgbClr val="051D40"/>
                </a:solidFill>
                <a:latin typeface="Trebuchet MS"/>
              </a:rPr>
              <a:t> </a:t>
            </a:r>
            <a:r>
              <a:rPr lang="en-US" sz="1600" dirty="0" err="1">
                <a:solidFill>
                  <a:srgbClr val="051D40"/>
                </a:solidFill>
                <a:latin typeface="Trebuchet MS"/>
              </a:rPr>
              <a:t>approfondie</a:t>
            </a:r>
            <a:r>
              <a:rPr lang="en-US" sz="1600" dirty="0">
                <a:solidFill>
                  <a:srgbClr val="051D40"/>
                </a:solidFill>
                <a:latin typeface="Trebuchet MS"/>
              </a:rPr>
              <a:t> des </a:t>
            </a:r>
            <a:r>
              <a:rPr lang="en-US" sz="1600" dirty="0" err="1">
                <a:solidFill>
                  <a:srgbClr val="051D40"/>
                </a:solidFill>
                <a:latin typeface="Trebuchet MS"/>
              </a:rPr>
              <a:t>besoins</a:t>
            </a:r>
            <a:r>
              <a:rPr lang="en-US" sz="1600" dirty="0">
                <a:solidFill>
                  <a:srgbClr val="051D40"/>
                </a:solidFill>
                <a:latin typeface="Trebuchet MS"/>
              </a:rPr>
              <a:t> des </a:t>
            </a:r>
            <a:r>
              <a:rPr lang="en-US" sz="1600" dirty="0" err="1">
                <a:solidFill>
                  <a:srgbClr val="051D40"/>
                </a:solidFill>
                <a:latin typeface="Trebuchet MS"/>
              </a:rPr>
              <a:t>hôpitaux</a:t>
            </a:r>
            <a:r>
              <a:rPr lang="en-US" sz="1600" dirty="0">
                <a:solidFill>
                  <a:srgbClr val="051D40"/>
                </a:solidFill>
                <a:latin typeface="Trebuchet MS"/>
              </a:rPr>
              <a:t> et </a:t>
            </a:r>
            <a:r>
              <a:rPr lang="en-US" sz="1600" dirty="0" err="1">
                <a:solidFill>
                  <a:srgbClr val="051D40"/>
                </a:solidFill>
                <a:latin typeface="Trebuchet MS"/>
              </a:rPr>
              <a:t>cliniques</a:t>
            </a:r>
            <a:r>
              <a:rPr lang="en-US" sz="1600" dirty="0">
                <a:solidFill>
                  <a:srgbClr val="051D40"/>
                </a:solidFill>
                <a:latin typeface="Trebuchet MS"/>
              </a:rPr>
              <a:t> en matière de gestion et </a:t>
            </a:r>
            <a:r>
              <a:rPr lang="en-US" sz="1600" dirty="0" err="1">
                <a:solidFill>
                  <a:srgbClr val="051D40"/>
                </a:solidFill>
                <a:latin typeface="Trebuchet MS"/>
              </a:rPr>
              <a:t>d'opérations</a:t>
            </a:r>
            <a:r>
              <a:rPr lang="en-US" sz="1600" dirty="0">
                <a:solidFill>
                  <a:srgbClr val="051D40"/>
                </a:solidFill>
                <a:latin typeface="Trebuchet MS"/>
              </a:rPr>
              <a:t>, en tenant </a:t>
            </a:r>
            <a:r>
              <a:rPr lang="en-US" sz="1600" dirty="0" err="1">
                <a:solidFill>
                  <a:srgbClr val="051D40"/>
                </a:solidFill>
                <a:latin typeface="Trebuchet MS"/>
              </a:rPr>
              <a:t>compte</a:t>
            </a:r>
            <a:r>
              <a:rPr lang="en-US" sz="1600" dirty="0">
                <a:solidFill>
                  <a:srgbClr val="051D40"/>
                </a:solidFill>
                <a:latin typeface="Trebuchet MS"/>
              </a:rPr>
              <a:t> des exigences </a:t>
            </a:r>
            <a:r>
              <a:rPr lang="en-US" sz="1600" dirty="0" err="1">
                <a:solidFill>
                  <a:srgbClr val="051D40"/>
                </a:solidFill>
                <a:latin typeface="Trebuchet MS"/>
              </a:rPr>
              <a:t>réglementaires</a:t>
            </a:r>
            <a:r>
              <a:rPr lang="en-US" sz="1600" dirty="0">
                <a:solidFill>
                  <a:srgbClr val="051D40"/>
                </a:solidFill>
                <a:latin typeface="Trebuchet MS"/>
              </a:rPr>
              <a:t> et des </a:t>
            </a:r>
            <a:r>
              <a:rPr lang="en-US" sz="1600" dirty="0" err="1">
                <a:solidFill>
                  <a:srgbClr val="051D40"/>
                </a:solidFill>
                <a:latin typeface="Trebuchet MS"/>
              </a:rPr>
              <a:t>meilleures</a:t>
            </a:r>
            <a:r>
              <a:rPr lang="en-US" sz="1600" dirty="0">
                <a:solidFill>
                  <a:srgbClr val="051D40"/>
                </a:solidFill>
                <a:latin typeface="Trebuchet MS"/>
              </a:rPr>
              <a:t> pratiques du </a:t>
            </a:r>
            <a:r>
              <a:rPr lang="en-US" sz="1600" dirty="0" err="1">
                <a:solidFill>
                  <a:srgbClr val="051D40"/>
                </a:solidFill>
                <a:latin typeface="Trebuchet MS"/>
              </a:rPr>
              <a:t>secteur</a:t>
            </a:r>
            <a:endParaRPr lang="en-US" sz="1600" dirty="0">
              <a:solidFill>
                <a:srgbClr val="051D40"/>
              </a:solidFill>
              <a:latin typeface="Trebuchet MS"/>
            </a:endParaRPr>
          </a:p>
        </p:txBody>
      </p:sp>
      <p:sp>
        <p:nvSpPr>
          <p:cNvPr id="33" name="TextBox 33"/>
          <p:cNvSpPr txBox="1"/>
          <p:nvPr/>
        </p:nvSpPr>
        <p:spPr>
          <a:xfrm>
            <a:off x="4343544" y="0"/>
            <a:ext cx="9600913"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FFFFFF"/>
                </a:solidFill>
                <a:latin typeface="Trebuchet MS Bold"/>
              </a:rPr>
              <a:t>RÉALISATION DU PROJET</a:t>
            </a:r>
          </a:p>
        </p:txBody>
      </p:sp>
      <p:sp>
        <p:nvSpPr>
          <p:cNvPr id="34" name="TextBox 34"/>
          <p:cNvSpPr txBox="1"/>
          <p:nvPr/>
        </p:nvSpPr>
        <p:spPr>
          <a:xfrm>
            <a:off x="4109911" y="7461043"/>
            <a:ext cx="4244710" cy="395097"/>
          </a:xfrm>
          <a:prstGeom prst="rect">
            <a:avLst/>
          </a:prstGeom>
        </p:spPr>
        <p:txBody>
          <a:bodyPr lIns="0" tIns="0" rIns="0" bIns="0" rtlCol="0" anchor="t">
            <a:spAutoFit/>
          </a:bodyPr>
          <a:lstStyle/>
          <a:p>
            <a:pPr marL="0" lvl="0" indent="0" algn="ctr">
              <a:lnSpc>
                <a:spcPts val="3174"/>
              </a:lnSpc>
              <a:spcBef>
                <a:spcPct val="0"/>
              </a:spcBef>
            </a:pPr>
            <a:r>
              <a:rPr lang="en-US" sz="2300" dirty="0" err="1">
                <a:solidFill>
                  <a:srgbClr val="FF3131"/>
                </a:solidFill>
                <a:latin typeface="Trebuchet MS Bold"/>
              </a:rPr>
              <a:t>Implémentation</a:t>
            </a:r>
            <a:r>
              <a:rPr lang="en-US" sz="2300" dirty="0">
                <a:solidFill>
                  <a:srgbClr val="FF3131"/>
                </a:solidFill>
                <a:latin typeface="Trebuchet MS Bold"/>
              </a:rPr>
              <a:t> et formation</a:t>
            </a:r>
          </a:p>
        </p:txBody>
      </p:sp>
      <p:sp>
        <p:nvSpPr>
          <p:cNvPr id="35" name="TextBox 35"/>
          <p:cNvSpPr txBox="1"/>
          <p:nvPr/>
        </p:nvSpPr>
        <p:spPr>
          <a:xfrm>
            <a:off x="4605724" y="7913290"/>
            <a:ext cx="3200745" cy="1658874"/>
          </a:xfrm>
          <a:prstGeom prst="rect">
            <a:avLst/>
          </a:prstGeom>
        </p:spPr>
        <p:txBody>
          <a:bodyPr lIns="0" tIns="0" rIns="0" bIns="0" rtlCol="0" anchor="t">
            <a:spAutoFit/>
          </a:bodyPr>
          <a:lstStyle/>
          <a:p>
            <a:pPr marL="0" lvl="0" indent="0" algn="ctr">
              <a:lnSpc>
                <a:spcPts val="2208"/>
              </a:lnSpc>
              <a:spcBef>
                <a:spcPct val="0"/>
              </a:spcBef>
            </a:pPr>
            <a:r>
              <a:rPr lang="en-US" sz="1600" u="none" strike="noStrike" dirty="0" err="1">
                <a:solidFill>
                  <a:srgbClr val="051D40"/>
                </a:solidFill>
                <a:latin typeface="Trebuchet MS"/>
              </a:rPr>
              <a:t>Déployer</a:t>
            </a:r>
            <a:r>
              <a:rPr lang="en-US" sz="1600" u="none" strike="noStrike" dirty="0">
                <a:solidFill>
                  <a:srgbClr val="051D40"/>
                </a:solidFill>
                <a:latin typeface="Trebuchet MS"/>
              </a:rPr>
              <a:t> </a:t>
            </a:r>
            <a:r>
              <a:rPr lang="en-US" sz="1600" u="none" strike="noStrike" dirty="0" err="1">
                <a:solidFill>
                  <a:srgbClr val="051D40"/>
                </a:solidFill>
                <a:latin typeface="Trebuchet MS"/>
              </a:rPr>
              <a:t>l'ERP</a:t>
            </a:r>
            <a:r>
              <a:rPr lang="en-US" sz="1600" u="none" strike="noStrike" dirty="0">
                <a:solidFill>
                  <a:srgbClr val="051D40"/>
                </a:solidFill>
                <a:latin typeface="Trebuchet MS"/>
              </a:rPr>
              <a:t> dans les </a:t>
            </a:r>
            <a:r>
              <a:rPr lang="en-US" sz="1600" u="none" strike="noStrike" dirty="0" err="1">
                <a:solidFill>
                  <a:srgbClr val="051D40"/>
                </a:solidFill>
                <a:latin typeface="Trebuchet MS"/>
              </a:rPr>
              <a:t>hôpitaux</a:t>
            </a:r>
            <a:r>
              <a:rPr lang="en-US" sz="1600" u="none" strike="noStrike" dirty="0">
                <a:solidFill>
                  <a:srgbClr val="051D40"/>
                </a:solidFill>
                <a:latin typeface="Trebuchet MS"/>
              </a:rPr>
              <a:t> et </a:t>
            </a:r>
            <a:r>
              <a:rPr lang="en-US" sz="1600" u="none" strike="noStrike" dirty="0" err="1">
                <a:solidFill>
                  <a:srgbClr val="051D40"/>
                </a:solidFill>
                <a:latin typeface="Trebuchet MS"/>
              </a:rPr>
              <a:t>cliniques</a:t>
            </a:r>
            <a:r>
              <a:rPr lang="en-US" sz="1600" u="none" strike="noStrike" dirty="0">
                <a:solidFill>
                  <a:srgbClr val="051D40"/>
                </a:solidFill>
                <a:latin typeface="Trebuchet MS"/>
              </a:rPr>
              <a:t> </a:t>
            </a:r>
            <a:r>
              <a:rPr lang="en-US" sz="1600" u="none" strike="noStrike" dirty="0" err="1">
                <a:solidFill>
                  <a:srgbClr val="051D40"/>
                </a:solidFill>
                <a:latin typeface="Trebuchet MS"/>
              </a:rPr>
              <a:t>concernés</a:t>
            </a:r>
            <a:r>
              <a:rPr lang="en-US" sz="1600" u="none" strike="noStrike" dirty="0">
                <a:solidFill>
                  <a:srgbClr val="051D40"/>
                </a:solidFill>
                <a:latin typeface="Trebuchet MS"/>
              </a:rPr>
              <a:t>, assurer </a:t>
            </a:r>
            <a:r>
              <a:rPr lang="en-US" sz="1600" u="none" strike="noStrike" dirty="0" err="1">
                <a:solidFill>
                  <a:srgbClr val="051D40"/>
                </a:solidFill>
                <a:latin typeface="Trebuchet MS"/>
              </a:rPr>
              <a:t>une</a:t>
            </a:r>
            <a:r>
              <a:rPr lang="en-US" sz="1600" u="none" strike="noStrike" dirty="0">
                <a:solidFill>
                  <a:srgbClr val="051D40"/>
                </a:solidFill>
                <a:latin typeface="Trebuchet MS"/>
              </a:rPr>
              <a:t> transition en douceur </a:t>
            </a:r>
            <a:r>
              <a:rPr lang="en-US" sz="1600" u="none" strike="noStrike" dirty="0" err="1">
                <a:solidFill>
                  <a:srgbClr val="051D40"/>
                </a:solidFill>
                <a:latin typeface="Trebuchet MS"/>
              </a:rPr>
              <a:t>depuis</a:t>
            </a:r>
            <a:r>
              <a:rPr lang="en-US" sz="1600" u="none" strike="noStrike" dirty="0">
                <a:solidFill>
                  <a:srgbClr val="051D40"/>
                </a:solidFill>
                <a:latin typeface="Trebuchet MS"/>
              </a:rPr>
              <a:t> les </a:t>
            </a:r>
            <a:r>
              <a:rPr lang="en-US" sz="1600" u="none" strike="noStrike" dirty="0" err="1">
                <a:solidFill>
                  <a:srgbClr val="051D40"/>
                </a:solidFill>
                <a:latin typeface="Trebuchet MS"/>
              </a:rPr>
              <a:t>systèmes</a:t>
            </a:r>
            <a:r>
              <a:rPr lang="en-US" sz="1600" u="none" strike="noStrike" dirty="0">
                <a:solidFill>
                  <a:srgbClr val="051D40"/>
                </a:solidFill>
                <a:latin typeface="Trebuchet MS"/>
              </a:rPr>
              <a:t> </a:t>
            </a:r>
            <a:r>
              <a:rPr lang="en-US" sz="1600" u="none" strike="noStrike" dirty="0" err="1">
                <a:solidFill>
                  <a:srgbClr val="051D40"/>
                </a:solidFill>
                <a:latin typeface="Trebuchet MS"/>
              </a:rPr>
              <a:t>existants</a:t>
            </a:r>
            <a:r>
              <a:rPr lang="en-US" sz="1600" u="none" strike="noStrike" dirty="0">
                <a:solidFill>
                  <a:srgbClr val="051D40"/>
                </a:solidFill>
                <a:latin typeface="Trebuchet MS"/>
              </a:rPr>
              <a:t> et </a:t>
            </a:r>
            <a:r>
              <a:rPr lang="en-US" sz="1600" u="none" strike="noStrike" dirty="0" err="1">
                <a:solidFill>
                  <a:srgbClr val="051D40"/>
                </a:solidFill>
                <a:latin typeface="Trebuchet MS"/>
              </a:rPr>
              <a:t>fournir</a:t>
            </a:r>
            <a:r>
              <a:rPr lang="en-US" sz="1600" u="none" strike="noStrike" dirty="0">
                <a:solidFill>
                  <a:srgbClr val="051D40"/>
                </a:solidFill>
                <a:latin typeface="Trebuchet MS"/>
              </a:rPr>
              <a:t> </a:t>
            </a:r>
            <a:r>
              <a:rPr lang="en-US" sz="1600" u="none" strike="noStrike" dirty="0" err="1">
                <a:solidFill>
                  <a:srgbClr val="051D40"/>
                </a:solidFill>
                <a:latin typeface="Trebuchet MS"/>
              </a:rPr>
              <a:t>une</a:t>
            </a:r>
            <a:r>
              <a:rPr lang="en-US" sz="1600" u="none" strike="noStrike" dirty="0">
                <a:solidFill>
                  <a:srgbClr val="051D40"/>
                </a:solidFill>
                <a:latin typeface="Trebuchet MS"/>
              </a:rPr>
              <a:t> formation </a:t>
            </a:r>
            <a:r>
              <a:rPr lang="en-US" sz="1600" u="none" strike="noStrike" dirty="0" err="1">
                <a:solidFill>
                  <a:srgbClr val="051D40"/>
                </a:solidFill>
                <a:latin typeface="Trebuchet MS"/>
              </a:rPr>
              <a:t>complète</a:t>
            </a:r>
            <a:r>
              <a:rPr lang="en-US" sz="1600" u="none" strike="noStrike" dirty="0">
                <a:solidFill>
                  <a:srgbClr val="051D40"/>
                </a:solidFill>
                <a:latin typeface="Trebuchet MS"/>
              </a:rPr>
              <a:t> au personnel pour </a:t>
            </a:r>
            <a:r>
              <a:rPr lang="en-US" sz="1600" u="none" strike="noStrike" dirty="0" err="1">
                <a:solidFill>
                  <a:srgbClr val="051D40"/>
                </a:solidFill>
                <a:latin typeface="Trebuchet MS"/>
              </a:rPr>
              <a:t>une</a:t>
            </a:r>
            <a:r>
              <a:rPr lang="en-US" sz="1600" u="none" strike="noStrike" dirty="0">
                <a:solidFill>
                  <a:srgbClr val="051D40"/>
                </a:solidFill>
                <a:latin typeface="Trebuchet MS"/>
              </a:rPr>
              <a:t> adoption </a:t>
            </a:r>
            <a:r>
              <a:rPr lang="en-US" sz="1600" u="none" strike="noStrike" dirty="0" err="1">
                <a:solidFill>
                  <a:srgbClr val="051D40"/>
                </a:solidFill>
                <a:latin typeface="Trebuchet MS"/>
              </a:rPr>
              <a:t>réussie</a:t>
            </a:r>
            <a:endParaRPr lang="en-US" sz="1600" u="none" strike="noStrike" dirty="0">
              <a:solidFill>
                <a:srgbClr val="051D40"/>
              </a:solidFill>
              <a:latin typeface="Trebuchet MS"/>
            </a:endParaRPr>
          </a:p>
        </p:txBody>
      </p:sp>
      <p:sp>
        <p:nvSpPr>
          <p:cNvPr id="36" name="TextBox 36"/>
          <p:cNvSpPr txBox="1"/>
          <p:nvPr/>
        </p:nvSpPr>
        <p:spPr>
          <a:xfrm>
            <a:off x="11065905" y="7461043"/>
            <a:ext cx="2395164" cy="395097"/>
          </a:xfrm>
          <a:prstGeom prst="rect">
            <a:avLst/>
          </a:prstGeom>
        </p:spPr>
        <p:txBody>
          <a:bodyPr lIns="0" tIns="0" rIns="0" bIns="0" rtlCol="0" anchor="t">
            <a:spAutoFit/>
          </a:bodyPr>
          <a:lstStyle/>
          <a:p>
            <a:pPr marL="0" lvl="0" indent="0" algn="ctr">
              <a:lnSpc>
                <a:spcPts val="3174"/>
              </a:lnSpc>
              <a:spcBef>
                <a:spcPct val="0"/>
              </a:spcBef>
            </a:pPr>
            <a:r>
              <a:rPr lang="en-US" sz="2300" dirty="0" err="1">
                <a:solidFill>
                  <a:srgbClr val="C84373"/>
                </a:solidFill>
                <a:latin typeface="Trebuchet MS Bold"/>
              </a:rPr>
              <a:t>Suivi</a:t>
            </a:r>
            <a:r>
              <a:rPr lang="en-US" sz="2300" dirty="0">
                <a:solidFill>
                  <a:srgbClr val="C84373"/>
                </a:solidFill>
                <a:latin typeface="Trebuchet MS Bold"/>
              </a:rPr>
              <a:t> et support</a:t>
            </a:r>
          </a:p>
        </p:txBody>
      </p:sp>
      <p:sp>
        <p:nvSpPr>
          <p:cNvPr id="37" name="TextBox 37"/>
          <p:cNvSpPr txBox="1"/>
          <p:nvPr/>
        </p:nvSpPr>
        <p:spPr>
          <a:xfrm>
            <a:off x="10743711" y="7881429"/>
            <a:ext cx="3200745" cy="1935099"/>
          </a:xfrm>
          <a:prstGeom prst="rect">
            <a:avLst/>
          </a:prstGeom>
        </p:spPr>
        <p:txBody>
          <a:bodyPr lIns="0" tIns="0" rIns="0" bIns="0" rtlCol="0" anchor="t">
            <a:spAutoFit/>
          </a:bodyPr>
          <a:lstStyle/>
          <a:p>
            <a:pPr marL="0" lvl="0" indent="0" algn="ctr">
              <a:lnSpc>
                <a:spcPts val="2208"/>
              </a:lnSpc>
              <a:spcBef>
                <a:spcPct val="0"/>
              </a:spcBef>
            </a:pPr>
            <a:r>
              <a:rPr lang="en-US" sz="1600" u="none" strike="noStrike" dirty="0" err="1">
                <a:solidFill>
                  <a:srgbClr val="051D40"/>
                </a:solidFill>
                <a:latin typeface="Trebuchet MS"/>
              </a:rPr>
              <a:t>Fournir</a:t>
            </a:r>
            <a:r>
              <a:rPr lang="en-US" sz="1600" u="none" strike="noStrike" dirty="0">
                <a:solidFill>
                  <a:srgbClr val="051D40"/>
                </a:solidFill>
                <a:latin typeface="Trebuchet MS"/>
              </a:rPr>
              <a:t> un </a:t>
            </a:r>
            <a:r>
              <a:rPr lang="en-US" sz="1600" u="none" strike="noStrike" dirty="0" err="1">
                <a:solidFill>
                  <a:srgbClr val="051D40"/>
                </a:solidFill>
                <a:latin typeface="Trebuchet MS"/>
              </a:rPr>
              <a:t>suivi</a:t>
            </a:r>
            <a:r>
              <a:rPr lang="en-US" sz="1600" u="none" strike="noStrike" dirty="0">
                <a:solidFill>
                  <a:srgbClr val="051D40"/>
                </a:solidFill>
                <a:latin typeface="Trebuchet MS"/>
              </a:rPr>
              <a:t> </a:t>
            </a:r>
            <a:r>
              <a:rPr lang="en-US" sz="1600" u="none" strike="noStrike" dirty="0" err="1">
                <a:solidFill>
                  <a:srgbClr val="051D40"/>
                </a:solidFill>
                <a:latin typeface="Trebuchet MS"/>
              </a:rPr>
              <a:t>continu</a:t>
            </a:r>
            <a:r>
              <a:rPr lang="en-US" sz="1600" u="none" strike="noStrike" dirty="0">
                <a:solidFill>
                  <a:srgbClr val="051D40"/>
                </a:solidFill>
                <a:latin typeface="Trebuchet MS"/>
              </a:rPr>
              <a:t>, des mises à jour et un support technique pour </a:t>
            </a:r>
            <a:r>
              <a:rPr lang="en-US" sz="1600" u="none" strike="noStrike" dirty="0" err="1">
                <a:solidFill>
                  <a:srgbClr val="051D40"/>
                </a:solidFill>
                <a:latin typeface="Trebuchet MS"/>
              </a:rPr>
              <a:t>garantir</a:t>
            </a:r>
            <a:r>
              <a:rPr lang="en-US" sz="1600" u="none" strike="noStrike" dirty="0">
                <a:solidFill>
                  <a:srgbClr val="051D40"/>
                </a:solidFill>
                <a:latin typeface="Trebuchet MS"/>
              </a:rPr>
              <a:t> le bon </a:t>
            </a:r>
            <a:r>
              <a:rPr lang="en-US" sz="1600" u="none" strike="noStrike" dirty="0" err="1">
                <a:solidFill>
                  <a:srgbClr val="051D40"/>
                </a:solidFill>
                <a:latin typeface="Trebuchet MS"/>
              </a:rPr>
              <a:t>fonctionnement</a:t>
            </a:r>
            <a:r>
              <a:rPr lang="en-US" sz="1600" u="none" strike="noStrike" dirty="0">
                <a:solidFill>
                  <a:srgbClr val="051D40"/>
                </a:solidFill>
                <a:latin typeface="Trebuchet MS"/>
              </a:rPr>
              <a:t> de </a:t>
            </a:r>
            <a:r>
              <a:rPr lang="en-US" sz="1600" u="none" strike="noStrike" dirty="0" err="1">
                <a:solidFill>
                  <a:srgbClr val="051D40"/>
                </a:solidFill>
                <a:latin typeface="Trebuchet MS"/>
              </a:rPr>
              <a:t>l'ERP</a:t>
            </a:r>
            <a:r>
              <a:rPr lang="en-US" sz="1600" u="none" strike="noStrike" dirty="0">
                <a:solidFill>
                  <a:srgbClr val="051D40"/>
                </a:solidFill>
                <a:latin typeface="Trebuchet MS"/>
              </a:rPr>
              <a:t>, </a:t>
            </a:r>
            <a:r>
              <a:rPr lang="en-US" sz="1600" u="none" strike="noStrike" dirty="0" err="1">
                <a:solidFill>
                  <a:srgbClr val="051D40"/>
                </a:solidFill>
                <a:latin typeface="Trebuchet MS"/>
              </a:rPr>
              <a:t>résoudre</a:t>
            </a:r>
            <a:r>
              <a:rPr lang="en-US" sz="1600" u="none" strike="noStrike" dirty="0">
                <a:solidFill>
                  <a:srgbClr val="051D40"/>
                </a:solidFill>
                <a:latin typeface="Trebuchet MS"/>
              </a:rPr>
              <a:t> les </a:t>
            </a:r>
            <a:r>
              <a:rPr lang="en-US" sz="1600" u="none" strike="noStrike" dirty="0" err="1">
                <a:solidFill>
                  <a:srgbClr val="051D40"/>
                </a:solidFill>
                <a:latin typeface="Trebuchet MS"/>
              </a:rPr>
              <a:t>problèmes</a:t>
            </a:r>
            <a:r>
              <a:rPr lang="en-US" sz="1600" u="none" strike="noStrike" dirty="0">
                <a:solidFill>
                  <a:srgbClr val="051D40"/>
                </a:solidFill>
                <a:latin typeface="Trebuchet MS"/>
              </a:rPr>
              <a:t> </a:t>
            </a:r>
            <a:r>
              <a:rPr lang="en-US" sz="1600" u="none" strike="noStrike" dirty="0" err="1">
                <a:solidFill>
                  <a:srgbClr val="051D40"/>
                </a:solidFill>
                <a:latin typeface="Trebuchet MS"/>
              </a:rPr>
              <a:t>éventuels</a:t>
            </a:r>
            <a:r>
              <a:rPr lang="en-US" sz="1600" u="none" strike="noStrike" dirty="0">
                <a:solidFill>
                  <a:srgbClr val="051D40"/>
                </a:solidFill>
                <a:latin typeface="Trebuchet MS"/>
              </a:rPr>
              <a:t> et </a:t>
            </a:r>
            <a:r>
              <a:rPr lang="en-US" sz="1600" u="none" strike="noStrike" dirty="0" err="1">
                <a:solidFill>
                  <a:srgbClr val="051D40"/>
                </a:solidFill>
                <a:latin typeface="Trebuchet MS"/>
              </a:rPr>
              <a:t>répondre</a:t>
            </a:r>
            <a:r>
              <a:rPr lang="en-US" sz="1600" u="none" strike="noStrike" dirty="0">
                <a:solidFill>
                  <a:srgbClr val="051D40"/>
                </a:solidFill>
                <a:latin typeface="Trebuchet MS"/>
              </a:rPr>
              <a:t> aux </a:t>
            </a:r>
            <a:r>
              <a:rPr lang="en-US" sz="1600" u="none" strike="noStrike" dirty="0" err="1">
                <a:solidFill>
                  <a:srgbClr val="051D40"/>
                </a:solidFill>
                <a:latin typeface="Trebuchet MS"/>
              </a:rPr>
              <a:t>besoins</a:t>
            </a:r>
            <a:r>
              <a:rPr lang="en-US" sz="1600" u="none" strike="noStrike" dirty="0">
                <a:solidFill>
                  <a:srgbClr val="051D40"/>
                </a:solidFill>
                <a:latin typeface="Trebuchet MS"/>
              </a:rPr>
              <a:t> en </a:t>
            </a:r>
            <a:r>
              <a:rPr lang="en-US" sz="1600" u="none" strike="noStrike" dirty="0" err="1">
                <a:solidFill>
                  <a:srgbClr val="051D40"/>
                </a:solidFill>
                <a:latin typeface="Trebuchet MS"/>
              </a:rPr>
              <a:t>évolution</a:t>
            </a:r>
            <a:r>
              <a:rPr lang="en-US" sz="1600" u="none" strike="noStrike" dirty="0">
                <a:solidFill>
                  <a:srgbClr val="051D40"/>
                </a:solidFill>
                <a:latin typeface="Trebuchet MS"/>
              </a:rPr>
              <a:t> des </a:t>
            </a:r>
            <a:r>
              <a:rPr lang="en-US" sz="1600" u="none" strike="noStrike" dirty="0" err="1">
                <a:solidFill>
                  <a:srgbClr val="051D40"/>
                </a:solidFill>
                <a:latin typeface="Trebuchet MS"/>
              </a:rPr>
              <a:t>établissements</a:t>
            </a:r>
            <a:r>
              <a:rPr lang="en-US" sz="1600" u="none" strike="noStrike" dirty="0">
                <a:solidFill>
                  <a:srgbClr val="051D40"/>
                </a:solidFill>
                <a:latin typeface="Trebuchet MS"/>
              </a:rPr>
              <a:t> de </a:t>
            </a:r>
            <a:r>
              <a:rPr lang="en-US" sz="1600" u="none" strike="noStrike" dirty="0" err="1">
                <a:solidFill>
                  <a:srgbClr val="051D40"/>
                </a:solidFill>
                <a:latin typeface="Trebuchet MS"/>
              </a:rPr>
              <a:t>santé</a:t>
            </a:r>
            <a:endParaRPr lang="en-US" sz="1600" u="none" strike="noStrike" dirty="0">
              <a:solidFill>
                <a:srgbClr val="051D40"/>
              </a:solidFill>
              <a:latin typeface="Trebuchet MS"/>
            </a:endParaRPr>
          </a:p>
        </p:txBody>
      </p:sp>
      <p:sp>
        <p:nvSpPr>
          <p:cNvPr id="38" name="Espace réservé du numéro de diapositive 37">
            <a:extLst>
              <a:ext uri="{FF2B5EF4-FFF2-40B4-BE49-F238E27FC236}">
                <a16:creationId xmlns:a16="http://schemas.microsoft.com/office/drawing/2014/main" id="{D852BAA2-F8D8-D9A1-3E6A-48A1442972E1}"/>
              </a:ext>
            </a:extLst>
          </p:cNvPr>
          <p:cNvSpPr>
            <a:spLocks noGrp="1"/>
          </p:cNvSpPr>
          <p:nvPr>
            <p:ph type="sldNum" sz="quarter" idx="12"/>
          </p:nvPr>
        </p:nvSpPr>
        <p:spPr>
          <a:xfrm>
            <a:off x="17754600" y="9792268"/>
            <a:ext cx="533400" cy="494732"/>
          </a:xfrm>
        </p:spPr>
        <p:txBody>
          <a:bodyPr/>
          <a:lstStyle/>
          <a:p>
            <a:fld id="{B6F15528-21DE-4FAA-801E-634DDDAF4B2B}" type="slidenum">
              <a:rPr lang="en-US" sz="2400" b="1" smtClean="0">
                <a:solidFill>
                  <a:schemeClr val="tx1"/>
                </a:solidFill>
                <a:latin typeface="Trebuchet MS" panose="020B0603020202020204" pitchFamily="34" charset="0"/>
              </a:rPr>
              <a:pPr/>
              <a:t>8</a:t>
            </a:fld>
            <a:endParaRPr lang="en-US" sz="2400"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down)">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circle(in)">
                                      <p:cBhvr>
                                        <p:cTn id="41" dur="20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circle(in)">
                                      <p:cBhvr>
                                        <p:cTn id="46" dur="20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000"/>
                                        <p:tgtEl>
                                          <p:spTgt spid="36"/>
                                        </p:tgtEl>
                                      </p:cBhvr>
                                    </p:animEffect>
                                    <p:anim calcmode="lin" valueType="num">
                                      <p:cBhvr>
                                        <p:cTn id="52" dur="2000" fill="hold"/>
                                        <p:tgtEl>
                                          <p:spTgt spid="36"/>
                                        </p:tgtEl>
                                        <p:attrNameLst>
                                          <p:attrName>ppt_w</p:attrName>
                                        </p:attrNameLst>
                                      </p:cBhvr>
                                      <p:tavLst>
                                        <p:tav tm="0" fmla="#ppt_w*sin(2.5*pi*$)">
                                          <p:val>
                                            <p:fltVal val="0"/>
                                          </p:val>
                                        </p:tav>
                                        <p:tav tm="100000">
                                          <p:val>
                                            <p:fltVal val="1"/>
                                          </p:val>
                                        </p:tav>
                                      </p:tavLst>
                                    </p:anim>
                                    <p:anim calcmode="lin" valueType="num">
                                      <p:cBhvr>
                                        <p:cTn id="5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2000"/>
                                        <p:tgtEl>
                                          <p:spTgt spid="37"/>
                                        </p:tgtEl>
                                      </p:cBhvr>
                                    </p:animEffect>
                                    <p:anim calcmode="lin" valueType="num">
                                      <p:cBhvr>
                                        <p:cTn id="59" dur="2000" fill="hold"/>
                                        <p:tgtEl>
                                          <p:spTgt spid="37"/>
                                        </p:tgtEl>
                                        <p:attrNameLst>
                                          <p:attrName>ppt_w</p:attrName>
                                        </p:attrNameLst>
                                      </p:cBhvr>
                                      <p:tavLst>
                                        <p:tav tm="0" fmla="#ppt_w*sin(2.5*pi*$)">
                                          <p:val>
                                            <p:fltVal val="0"/>
                                          </p:val>
                                        </p:tav>
                                        <p:tav tm="100000">
                                          <p:val>
                                            <p:fltVal val="1"/>
                                          </p:val>
                                        </p:tav>
                                      </p:tavLst>
                                    </p:anim>
                                    <p:anim calcmode="lin" valueType="num">
                                      <p:cBhvr>
                                        <p:cTn id="60" dur="20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725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521055" y="1561394"/>
            <a:ext cx="17229765" cy="8923451"/>
          </a:xfrm>
          <a:custGeom>
            <a:avLst/>
            <a:gdLst/>
            <a:ahLst/>
            <a:cxnLst/>
            <a:rect l="l" t="t" r="r" b="b"/>
            <a:pathLst>
              <a:path w="17229765" h="8923451">
                <a:moveTo>
                  <a:pt x="0" y="0"/>
                </a:moveTo>
                <a:lnTo>
                  <a:pt x="17229766" y="0"/>
                </a:lnTo>
                <a:lnTo>
                  <a:pt x="17229766" y="8923450"/>
                </a:lnTo>
                <a:lnTo>
                  <a:pt x="0" y="8923450"/>
                </a:lnTo>
                <a:lnTo>
                  <a:pt x="0" y="0"/>
                </a:lnTo>
                <a:close/>
              </a:path>
            </a:pathLst>
          </a:custGeom>
          <a:blipFill>
            <a:blip r:embed="rId4"/>
            <a:stretch>
              <a:fillRect/>
            </a:stretch>
          </a:blipFill>
        </p:spPr>
        <p:txBody>
          <a:bodyPr/>
          <a:lstStyle/>
          <a:p>
            <a:endParaRPr lang="fr-FR"/>
          </a:p>
        </p:txBody>
      </p:sp>
      <p:sp>
        <p:nvSpPr>
          <p:cNvPr id="4" name="TextBox 4"/>
          <p:cNvSpPr txBox="1"/>
          <p:nvPr/>
        </p:nvSpPr>
        <p:spPr>
          <a:xfrm>
            <a:off x="5627393" y="0"/>
            <a:ext cx="7033214" cy="971550"/>
          </a:xfrm>
          <a:prstGeom prst="rect">
            <a:avLst/>
          </a:prstGeom>
        </p:spPr>
        <p:txBody>
          <a:bodyPr lIns="0" tIns="0" rIns="0" bIns="0" rtlCol="0" anchor="t">
            <a:spAutoFit/>
          </a:bodyPr>
          <a:lstStyle/>
          <a:p>
            <a:pPr marL="0" lvl="0" indent="0">
              <a:lnSpc>
                <a:spcPts val="7679"/>
              </a:lnSpc>
              <a:spcBef>
                <a:spcPct val="0"/>
              </a:spcBef>
            </a:pPr>
            <a:r>
              <a:rPr lang="en-US" sz="6399">
                <a:solidFill>
                  <a:srgbClr val="051D40"/>
                </a:solidFill>
                <a:latin typeface="Trebuchet MS Bold"/>
              </a:rPr>
              <a:t>FONCTIONNALITES</a:t>
            </a:r>
          </a:p>
        </p:txBody>
      </p:sp>
      <p:sp>
        <p:nvSpPr>
          <p:cNvPr id="5" name="Espace réservé du numéro de diapositive 4">
            <a:extLst>
              <a:ext uri="{FF2B5EF4-FFF2-40B4-BE49-F238E27FC236}">
                <a16:creationId xmlns:a16="http://schemas.microsoft.com/office/drawing/2014/main" id="{6A657844-2FA1-9B0A-09FD-04506A285D13}"/>
              </a:ext>
            </a:extLst>
          </p:cNvPr>
          <p:cNvSpPr>
            <a:spLocks noGrp="1"/>
          </p:cNvSpPr>
          <p:nvPr>
            <p:ph type="sldNum" sz="quarter" idx="12"/>
          </p:nvPr>
        </p:nvSpPr>
        <p:spPr>
          <a:xfrm>
            <a:off x="17830800" y="9747250"/>
            <a:ext cx="457200" cy="539750"/>
          </a:xfrm>
        </p:spPr>
        <p:txBody>
          <a:bodyPr/>
          <a:lstStyle/>
          <a:p>
            <a:fld id="{B6F15528-21DE-4FAA-801E-634DDDAF4B2B}" type="slidenum">
              <a:rPr lang="en-US" sz="2400" b="1" smtClean="0">
                <a:solidFill>
                  <a:schemeClr val="tx1"/>
                </a:solidFill>
                <a:latin typeface="Trebuchet MS" panose="020B0603020202020204" pitchFamily="34" charset="0"/>
              </a:rPr>
              <a:pPr/>
              <a:t>9</a:t>
            </a:fld>
            <a:endParaRPr lang="en-US" sz="2400" b="1" dirty="0">
              <a:solidFill>
                <a:schemeClr val="tx1"/>
              </a:solidFill>
              <a:latin typeface="Trebuchet MS" panose="020B0603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913</Words>
  <Application>Microsoft Office PowerPoint</Application>
  <PresentationFormat>Personnalisé</PresentationFormat>
  <Paragraphs>120</Paragraphs>
  <Slides>19</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19</vt:i4>
      </vt:variant>
    </vt:vector>
  </HeadingPairs>
  <TitlesOfParts>
    <vt:vector size="29" baseType="lpstr">
      <vt:lpstr>Trebuchet MS Bold Italics</vt:lpstr>
      <vt:lpstr>Trebuchet MS</vt:lpstr>
      <vt:lpstr>Trebuchet MS Bold</vt:lpstr>
      <vt:lpstr>Calibri</vt:lpstr>
      <vt:lpstr>Arial</vt:lpstr>
      <vt:lpstr>Trebuchet MS Italics</vt:lpstr>
      <vt:lpstr>Aptos</vt:lpstr>
      <vt:lpstr>Now Bold</vt:lpstr>
      <vt:lpstr>DM Sans Italics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E-SANTE</dc:title>
  <dc:creator>Lisa Parmentier</dc:creator>
  <cp:lastModifiedBy>Lisa Parmentier</cp:lastModifiedBy>
  <cp:revision>2</cp:revision>
  <dcterms:created xsi:type="dcterms:W3CDTF">2006-08-16T00:00:00Z</dcterms:created>
  <dcterms:modified xsi:type="dcterms:W3CDTF">2024-04-22T07:49:30Z</dcterms:modified>
  <dc:identifier>DAGCyfjauZY</dc:identifier>
</cp:coreProperties>
</file>